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41.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42.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63" r:id="rId2"/>
    <p:sldMasterId id="2147483676" r:id="rId3"/>
  </p:sldMasterIdLst>
  <p:notesMasterIdLst>
    <p:notesMasterId r:id="rId61"/>
  </p:notesMasterIdLst>
  <p:handoutMasterIdLst>
    <p:handoutMasterId r:id="rId62"/>
  </p:handoutMasterIdLst>
  <p:sldIdLst>
    <p:sldId id="256" r:id="rId4"/>
    <p:sldId id="379" r:id="rId5"/>
    <p:sldId id="734" r:id="rId6"/>
    <p:sldId id="736" r:id="rId7"/>
    <p:sldId id="737" r:id="rId8"/>
    <p:sldId id="738" r:id="rId9"/>
    <p:sldId id="739" r:id="rId10"/>
    <p:sldId id="740" r:id="rId11"/>
    <p:sldId id="741" r:id="rId12"/>
    <p:sldId id="735" r:id="rId13"/>
    <p:sldId id="750" r:id="rId14"/>
    <p:sldId id="742" r:id="rId15"/>
    <p:sldId id="584" r:id="rId16"/>
    <p:sldId id="590" r:id="rId17"/>
    <p:sldId id="749" r:id="rId18"/>
    <p:sldId id="776" r:id="rId19"/>
    <p:sldId id="768" r:id="rId20"/>
    <p:sldId id="777" r:id="rId21"/>
    <p:sldId id="781" r:id="rId22"/>
    <p:sldId id="782" r:id="rId23"/>
    <p:sldId id="783" r:id="rId24"/>
    <p:sldId id="790" r:id="rId25"/>
    <p:sldId id="769" r:id="rId26"/>
    <p:sldId id="709" r:id="rId27"/>
    <p:sldId id="727" r:id="rId28"/>
    <p:sldId id="726" r:id="rId29"/>
    <p:sldId id="744" r:id="rId30"/>
    <p:sldId id="724" r:id="rId31"/>
    <p:sldId id="704" r:id="rId32"/>
    <p:sldId id="602" r:id="rId33"/>
    <p:sldId id="616" r:id="rId34"/>
    <p:sldId id="618" r:id="rId35"/>
    <p:sldId id="617" r:id="rId36"/>
    <p:sldId id="703" r:id="rId37"/>
    <p:sldId id="649" r:id="rId38"/>
    <p:sldId id="797" r:id="rId39"/>
    <p:sldId id="798" r:id="rId40"/>
    <p:sldId id="799" r:id="rId41"/>
    <p:sldId id="800" r:id="rId42"/>
    <p:sldId id="801" r:id="rId43"/>
    <p:sldId id="802" r:id="rId44"/>
    <p:sldId id="803" r:id="rId45"/>
    <p:sldId id="804" r:id="rId46"/>
    <p:sldId id="805" r:id="rId47"/>
    <p:sldId id="556" r:id="rId48"/>
    <p:sldId id="792" r:id="rId49"/>
    <p:sldId id="793" r:id="rId50"/>
    <p:sldId id="794" r:id="rId51"/>
    <p:sldId id="795" r:id="rId52"/>
    <p:sldId id="796" r:id="rId53"/>
    <p:sldId id="647" r:id="rId54"/>
    <p:sldId id="747" r:id="rId55"/>
    <p:sldId id="746" r:id="rId56"/>
    <p:sldId id="748" r:id="rId57"/>
    <p:sldId id="636" r:id="rId58"/>
    <p:sldId id="743" r:id="rId59"/>
    <p:sldId id="745" r:id="rId6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ryn" initials="k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99FF33"/>
    <a:srgbClr val="D6009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96" autoAdjust="0"/>
    <p:restoredTop sz="79502" autoAdjust="0"/>
  </p:normalViewPr>
  <p:slideViewPr>
    <p:cSldViewPr>
      <p:cViewPr varScale="1">
        <p:scale>
          <a:sx n="73" d="100"/>
          <a:sy n="73" d="100"/>
        </p:scale>
        <p:origin x="1560" y="7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64" d="100"/>
          <a:sy n="64" d="100"/>
        </p:scale>
        <p:origin x="-2597" y="-8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77572965707815"/>
          <c:y val="0.10701250414619302"/>
          <c:w val="0.53734745322379063"/>
          <c:h val="0.76533892504454371"/>
        </c:manualLayout>
      </c:layout>
      <c:doughnut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Lbls>
            <c:dLbl>
              <c:idx val="0"/>
              <c:tx>
                <c:rich>
                  <a:bodyPr/>
                  <a:lstStyle/>
                  <a:p>
                    <a:r>
                      <a:rPr lang="en-US" dirty="0" smtClean="0"/>
                      <a:t>5%</a:t>
                    </a:r>
                    <a:endParaRPr lang="en-US" dirty="0"/>
                  </a:p>
                </c:rich>
              </c:tx>
              <c:showLegendKey val="0"/>
              <c:showVal val="0"/>
              <c:showCatName val="0"/>
              <c:showSerName val="0"/>
              <c:showPercent val="1"/>
              <c:showBubbleSize val="0"/>
              <c:extLst>
                <c:ext xmlns:c15="http://schemas.microsoft.com/office/drawing/2012/chart" uri="{CE6537A1-D6FC-4f65-9D91-7224C49458BB}"/>
              </c:extLst>
            </c:dLbl>
            <c:dLbl>
              <c:idx val="1"/>
              <c:tx>
                <c:rich>
                  <a:bodyPr/>
                  <a:lstStyle/>
                  <a:p>
                    <a:r>
                      <a:rPr lang="en-US" smtClean="0"/>
                      <a:t>5%</a:t>
                    </a:r>
                    <a:endParaRPr lang="en-US" dirty="0"/>
                  </a:p>
                </c:rich>
              </c:tx>
              <c:showLegendKey val="0"/>
              <c:showVal val="0"/>
              <c:showCatName val="0"/>
              <c:showSerName val="0"/>
              <c:showPercent val="1"/>
              <c:showBubbleSize val="0"/>
              <c:extLst>
                <c:ext xmlns:c15="http://schemas.microsoft.com/office/drawing/2012/chart" uri="{CE6537A1-D6FC-4f65-9D91-7224C49458BB}"/>
              </c:extLst>
            </c:dLbl>
            <c:dLbl>
              <c:idx val="3"/>
              <c:tx>
                <c:rich>
                  <a:bodyPr/>
                  <a:lstStyle/>
                  <a:p>
                    <a:r>
                      <a:rPr lang="en-US" smtClean="0"/>
                      <a:t>24%</a:t>
                    </a:r>
                    <a:endParaRPr lang="en-US"/>
                  </a:p>
                </c:rich>
              </c:tx>
              <c:showLegendKey val="0"/>
              <c:showVal val="0"/>
              <c:showCatName val="0"/>
              <c:showSerName val="0"/>
              <c:showPercent val="1"/>
              <c:showBubbleSize val="0"/>
              <c:extLst>
                <c:ext xmlns:c15="http://schemas.microsoft.com/office/drawing/2012/chart" uri="{CE6537A1-D6FC-4f65-9D91-7224C49458BB}"/>
              </c:extLst>
            </c:dLbl>
            <c:dLbl>
              <c:idx val="4"/>
              <c:tx>
                <c:rich>
                  <a:bodyPr/>
                  <a:lstStyle/>
                  <a:p>
                    <a:r>
                      <a:rPr lang="en-US" dirty="0" smtClean="0"/>
                      <a:t>13.5%</a:t>
                    </a:r>
                    <a:endParaRPr lang="en-US" dirty="0"/>
                  </a:p>
                </c:rich>
              </c:tx>
              <c:showLegendKey val="0"/>
              <c:showVal val="0"/>
              <c:showCatName val="0"/>
              <c:showSerName val="0"/>
              <c:showPercent val="1"/>
              <c:showBubbleSize val="0"/>
              <c:extLst>
                <c:ext xmlns:c15="http://schemas.microsoft.com/office/drawing/2012/chart" uri="{CE6537A1-D6FC-4f65-9D91-7224C49458BB}"/>
              </c:extLst>
            </c:dLbl>
            <c:dLbl>
              <c:idx val="5"/>
              <c:tx>
                <c:rich>
                  <a:bodyPr/>
                  <a:lstStyle/>
                  <a:p>
                    <a:r>
                      <a:rPr lang="en-US" dirty="0" smtClean="0"/>
                      <a:t>33%</a:t>
                    </a:r>
                    <a:endParaRPr lang="en-US" dirty="0"/>
                  </a:p>
                </c:rich>
              </c:tx>
              <c:showLegendKey val="0"/>
              <c:showVal val="0"/>
              <c:showCatName val="0"/>
              <c:showSerName val="0"/>
              <c:showPercent val="1"/>
              <c:showBubbleSize val="0"/>
              <c:extLst>
                <c:ext xmlns:c15="http://schemas.microsoft.com/office/drawing/2012/chart" uri="{CE6537A1-D6FC-4f65-9D91-7224C49458BB}"/>
              </c:extLst>
            </c:dLbl>
            <c:dLbl>
              <c:idx val="6"/>
              <c:tx>
                <c:rich>
                  <a:bodyPr/>
                  <a:lstStyle/>
                  <a:p>
                    <a:r>
                      <a:rPr lang="en-US" dirty="0" smtClean="0"/>
                      <a:t>5%</a:t>
                    </a:r>
                    <a:endParaRPr lang="en-US" dirty="0"/>
                  </a:p>
                </c:rich>
              </c:tx>
              <c:showLegendKey val="0"/>
              <c:showVal val="0"/>
              <c:showCatName val="0"/>
              <c:showSerName val="0"/>
              <c:showPercent val="1"/>
              <c:showBubbleSize val="0"/>
              <c:extLst>
                <c:ext xmlns:c15="http://schemas.microsoft.com/office/drawing/2012/chart" uri="{CE6537A1-D6FC-4f65-9D91-7224C49458BB}"/>
              </c:extLst>
            </c:dLbl>
            <c:dLbl>
              <c:idx val="7"/>
              <c:tx>
                <c:rich>
                  <a:bodyPr/>
                  <a:lstStyle/>
                  <a:p>
                    <a:r>
                      <a:rPr lang="en-US" smtClean="0"/>
                      <a:t>13.5%</a:t>
                    </a:r>
                    <a:endParaRPr lang="en-US"/>
                  </a:p>
                </c:rich>
              </c:tx>
              <c:showLegendKey val="0"/>
              <c:showVal val="0"/>
              <c:showCatName val="0"/>
              <c:showSerName val="0"/>
              <c:showPercent val="1"/>
              <c:showBubbleSize val="0"/>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Sheet1!$A$2:$A$9</c:f>
              <c:strCache>
                <c:ptCount val="8"/>
                <c:pt idx="0">
                  <c:v>Alzheimer's disease</c:v>
                </c:pt>
                <c:pt idx="1">
                  <c:v>Angelina Jolie's Announcement</c:v>
                </c:pt>
                <c:pt idx="2">
                  <c:v>Direct to Consumer Tests</c:v>
                </c:pt>
                <c:pt idx="3">
                  <c:v>Genetic Counseling</c:v>
                </c:pt>
                <c:pt idx="4">
                  <c:v>Genetic Testing</c:v>
                </c:pt>
                <c:pt idx="5">
                  <c:v>Oncology</c:v>
                </c:pt>
                <c:pt idx="6">
                  <c:v>Precision Medicine Initiative</c:v>
                </c:pt>
                <c:pt idx="7">
                  <c:v>Prenatal Testing</c:v>
                </c:pt>
              </c:strCache>
            </c:strRef>
          </c:cat>
          <c:val>
            <c:numRef>
              <c:f>Sheet1!$B$2:$B$9</c:f>
              <c:numCache>
                <c:formatCode>General</c:formatCode>
                <c:ptCount val="8"/>
                <c:pt idx="0">
                  <c:v>5</c:v>
                </c:pt>
                <c:pt idx="1">
                  <c:v>5</c:v>
                </c:pt>
                <c:pt idx="2">
                  <c:v>5</c:v>
                </c:pt>
                <c:pt idx="3">
                  <c:v>35</c:v>
                </c:pt>
                <c:pt idx="4">
                  <c:v>13.5</c:v>
                </c:pt>
                <c:pt idx="5">
                  <c:v>24</c:v>
                </c:pt>
                <c:pt idx="6">
                  <c:v>5</c:v>
                </c:pt>
                <c:pt idx="7">
                  <c:v>13.5</c:v>
                </c:pt>
              </c:numCache>
            </c:numRef>
          </c:val>
        </c:ser>
        <c:dLbls>
          <c:showLegendKey val="0"/>
          <c:showVal val="0"/>
          <c:showCatName val="0"/>
          <c:showSerName val="0"/>
          <c:showPercent val="1"/>
          <c:showBubbleSize val="0"/>
          <c:showLeaderLines val="0"/>
        </c:dLbls>
        <c:firstSliceAng val="0"/>
        <c:holeSize val="50"/>
      </c:doughnutChart>
      <c:spPr>
        <a:noFill/>
        <a:ln>
          <a:noFill/>
        </a:ln>
        <a:effectLst/>
      </c:spPr>
    </c:plotArea>
    <c:legend>
      <c:legendPos val="r"/>
      <c:layout>
        <c:manualLayout>
          <c:xMode val="edge"/>
          <c:yMode val="edge"/>
          <c:x val="5.4084585275177961E-2"/>
          <c:y val="0.45490978655785025"/>
          <c:w val="0.2565467191005138"/>
          <c:h val="0.3370543903360924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NSGC Membership 2011 - 2015</a:t>
            </a:r>
          </a:p>
        </c:rich>
      </c:tx>
      <c:overlay val="0"/>
    </c:title>
    <c:autoTitleDeleted val="0"/>
    <c:view3D>
      <c:rotX val="0"/>
      <c:rotY val="0"/>
      <c:depthPercent val="100"/>
      <c:rAngAx val="0"/>
      <c:perspective val="10"/>
    </c:view3D>
    <c:floor>
      <c:thickness val="0"/>
    </c:floor>
    <c:sideWall>
      <c:thickness val="0"/>
    </c:sideWall>
    <c:backWall>
      <c:thickness val="0"/>
    </c:backWall>
    <c:plotArea>
      <c:layout/>
      <c:bar3DChart>
        <c:barDir val="col"/>
        <c:grouping val="stacked"/>
        <c:varyColors val="0"/>
        <c:ser>
          <c:idx val="1"/>
          <c:order val="0"/>
          <c:tx>
            <c:strRef>
              <c:f>Sheet1!$B$2</c:f>
              <c:strCache>
                <c:ptCount val="1"/>
                <c:pt idx="0">
                  <c:v>NSGC Membership</c:v>
                </c:pt>
              </c:strCache>
            </c:strRef>
          </c:tx>
          <c:spPr>
            <a:solidFill>
              <a:srgbClr val="0070C0"/>
            </a:solidFill>
          </c:spPr>
          <c:invertIfNegative val="0"/>
          <c:dLbls>
            <c:dLbl>
              <c:idx val="0"/>
              <c:layout>
                <c:manualLayout>
                  <c:x val="0"/>
                  <c:y val="-0.18229166666666666"/>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0.25405122211286091"/>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9837364079490063E-4"/>
                  <c:y val="-0.31018516240157479"/>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7777777777777779E-3"/>
                  <c:y val="-0.34722222222222221"/>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464520059992501E-3"/>
                  <c:y val="-0.41377317093175853"/>
                </c:manualLayout>
              </c:layout>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extLst>
            </c:dLbl>
            <c:dLbl>
              <c:idx val="5"/>
              <c:layout>
                <c:manualLayout>
                  <c:x val="-2.1872265966754156E-7"/>
                  <c:y val="-0.33333333333333331"/>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
                  <c:y val="-0.33796296296296297"/>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0"/>
                  <c:y val="-0.3611111111111111"/>
                </c:manualLayout>
              </c:layout>
              <c:tx>
                <c:rich>
                  <a:bodyPr/>
                  <a:lstStyle/>
                  <a:p>
                    <a:pPr>
                      <a:defRPr sz="1200" b="0"/>
                    </a:pPr>
                    <a:r>
                      <a:rPr lang="en-US" sz="1200" b="0"/>
                      <a:t>2,850</a:t>
                    </a:r>
                    <a:endParaRPr lang="en-US" sz="1100" b="0"/>
                  </a:p>
                </c:rich>
              </c:tx>
              <c:spPr/>
              <c:showLegendKey val="0"/>
              <c:showVal val="0"/>
              <c:showCatName val="0"/>
              <c:showSerName val="0"/>
              <c:showPercent val="0"/>
              <c:showBubbleSize val="0"/>
              <c:extLst>
                <c:ext xmlns:c15="http://schemas.microsoft.com/office/drawing/2012/chart" uri="{CE6537A1-D6FC-4f65-9D91-7224C49458BB}"/>
              </c:extLst>
            </c:dLbl>
            <c:dLbl>
              <c:idx val="8"/>
              <c:layout>
                <c:manualLayout>
                  <c:x val="5.5555555555555558E-3"/>
                  <c:y val="-0.36574074074074076"/>
                </c:manualLayout>
              </c:layout>
              <c:spPr/>
              <c:txPr>
                <a:bodyPr/>
                <a:lstStyle/>
                <a:p>
                  <a:pPr>
                    <a:defRPr sz="1200" b="0"/>
                  </a:pPr>
                  <a:endParaRPr lang="en-US"/>
                </a:p>
              </c:txPr>
              <c:showLegendKey val="0"/>
              <c:showVal val="1"/>
              <c:showCatName val="0"/>
              <c:showSerName val="0"/>
              <c:showPercent val="0"/>
              <c:showBubbleSize val="0"/>
              <c:extLst>
                <c:ext xmlns:c15="http://schemas.microsoft.com/office/drawing/2012/chart" uri="{CE6537A1-D6FC-4f65-9D91-7224C49458BB}"/>
              </c:extLst>
            </c:dLbl>
            <c:dLbl>
              <c:idx val="9"/>
              <c:layout>
                <c:manualLayout>
                  <c:x val="8.3333333333334356E-3"/>
                  <c:y val="-0.3611111111111111"/>
                </c:manualLayout>
              </c:layout>
              <c:spPr/>
              <c:txPr>
                <a:bodyPr/>
                <a:lstStyle/>
                <a:p>
                  <a:pPr>
                    <a:defRPr sz="1200" b="0"/>
                  </a:pPr>
                  <a:endParaRPr lang="en-US"/>
                </a:p>
              </c:txPr>
              <c:showLegendKey val="0"/>
              <c:showVal val="1"/>
              <c:showCatName val="0"/>
              <c:showSerName val="0"/>
              <c:showPercent val="0"/>
              <c:showBubbleSize val="0"/>
              <c:extLst>
                <c:ext xmlns:c15="http://schemas.microsoft.com/office/drawing/2012/chart" uri="{CE6537A1-D6FC-4f65-9D91-7224C49458BB}"/>
              </c:extLst>
            </c:dLbl>
            <c:dLbl>
              <c:idx val="10"/>
              <c:layout>
                <c:manualLayout>
                  <c:x val="1.3888888888888788E-2"/>
                  <c:y val="-0.3611111111111111"/>
                </c:manualLayout>
              </c:layout>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Sheet1!$A$26:$A$30</c:f>
              <c:numCache>
                <c:formatCode>0_);[Red]\(0\)</c:formatCode>
                <c:ptCount val="5"/>
                <c:pt idx="0">
                  <c:v>2011</c:v>
                </c:pt>
                <c:pt idx="1">
                  <c:v>2012</c:v>
                </c:pt>
                <c:pt idx="2">
                  <c:v>2013</c:v>
                </c:pt>
                <c:pt idx="3">
                  <c:v>2014</c:v>
                </c:pt>
                <c:pt idx="4">
                  <c:v>2015</c:v>
                </c:pt>
              </c:numCache>
            </c:numRef>
          </c:cat>
          <c:val>
            <c:numRef>
              <c:f>Sheet1!$B$26:$B$30</c:f>
              <c:numCache>
                <c:formatCode>#,##0</c:formatCode>
                <c:ptCount val="5"/>
                <c:pt idx="0">
                  <c:v>2714</c:v>
                </c:pt>
                <c:pt idx="1">
                  <c:v>2850</c:v>
                </c:pt>
                <c:pt idx="2">
                  <c:v>2960</c:v>
                </c:pt>
                <c:pt idx="3">
                  <c:v>3054</c:v>
                </c:pt>
                <c:pt idx="4">
                  <c:v>3174</c:v>
                </c:pt>
              </c:numCache>
            </c:numRef>
          </c:val>
        </c:ser>
        <c:dLbls>
          <c:showLegendKey val="0"/>
          <c:showVal val="0"/>
          <c:showCatName val="0"/>
          <c:showSerName val="0"/>
          <c:showPercent val="0"/>
          <c:showBubbleSize val="0"/>
        </c:dLbls>
        <c:gapWidth val="150"/>
        <c:shape val="box"/>
        <c:axId val="250685016"/>
        <c:axId val="250692464"/>
        <c:axId val="0"/>
      </c:bar3DChart>
      <c:catAx>
        <c:axId val="250685016"/>
        <c:scaling>
          <c:orientation val="minMax"/>
        </c:scaling>
        <c:delete val="0"/>
        <c:axPos val="b"/>
        <c:numFmt formatCode="0_);[Red]\(0\)" sourceLinked="1"/>
        <c:majorTickMark val="out"/>
        <c:minorTickMark val="none"/>
        <c:tickLblPos val="nextTo"/>
        <c:txPr>
          <a:bodyPr/>
          <a:lstStyle/>
          <a:p>
            <a:pPr>
              <a:defRPr sz="1200"/>
            </a:pPr>
            <a:endParaRPr lang="en-US"/>
          </a:p>
        </c:txPr>
        <c:crossAx val="250692464"/>
        <c:crosses val="autoZero"/>
        <c:auto val="1"/>
        <c:lblAlgn val="ctr"/>
        <c:lblOffset val="100"/>
        <c:noMultiLvlLbl val="0"/>
      </c:catAx>
      <c:valAx>
        <c:axId val="250692464"/>
        <c:scaling>
          <c:orientation val="minMax"/>
        </c:scaling>
        <c:delete val="0"/>
        <c:axPos val="l"/>
        <c:numFmt formatCode="#,##0" sourceLinked="1"/>
        <c:majorTickMark val="out"/>
        <c:minorTickMark val="none"/>
        <c:tickLblPos val="nextTo"/>
        <c:txPr>
          <a:bodyPr/>
          <a:lstStyle/>
          <a:p>
            <a:pPr>
              <a:defRPr sz="1200"/>
            </a:pPr>
            <a:endParaRPr lang="en-US"/>
          </a:p>
        </c:txPr>
        <c:crossAx val="250685016"/>
        <c:crosses val="autoZero"/>
        <c:crossBetween val="between"/>
      </c:valAx>
      <c:spPr>
        <a:noFill/>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5.2182002239708966E-3"/>
          <c:y val="0.19435006163643398"/>
          <c:w val="0.99042388822539751"/>
          <c:h val="0.79876482031793272"/>
        </c:manualLayout>
      </c:layout>
      <c:pie3DChart>
        <c:varyColors val="1"/>
        <c:ser>
          <c:idx val="0"/>
          <c:order val="0"/>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Lbls>
            <c:dLbl>
              <c:idx val="1"/>
              <c:layout>
                <c:manualLayout>
                  <c:x val="1.1481296645684216E-2"/>
                  <c:y val="-2.4623150474913202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1.1395185600120027E-2"/>
                  <c:y val="3.639927588580967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4.6233568340970685E-2"/>
                  <c:y val="4.1697918689955031E-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6"/>
              <c:layout>
                <c:manualLayout>
                  <c:x val="3.1691506210737151E-2"/>
                  <c:y val="-2.9156248595779689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7"/>
              <c:layout>
                <c:manualLayout>
                  <c:x val="2.2808567808368818E-2"/>
                  <c:y val="-1.825431415758879E-2"/>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2000" b="1" i="0" u="none" strike="noStrike" baseline="0">
                    <a:solidFill>
                      <a:srgbClr val="000000"/>
                    </a:solidFill>
                    <a:latin typeface="Calibri"/>
                    <a:ea typeface="Calibri"/>
                    <a:cs typeface="Calibri"/>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Data!$A$22:$A$29</c:f>
              <c:strCache>
                <c:ptCount val="8"/>
                <c:pt idx="0">
                  <c:v>Membership</c:v>
                </c:pt>
                <c:pt idx="1">
                  <c:v>CEU Provider </c:v>
                </c:pt>
                <c:pt idx="2">
                  <c:v>SIGS</c:v>
                </c:pt>
                <c:pt idx="3">
                  <c:v>AEC </c:v>
                </c:pt>
                <c:pt idx="4">
                  <c:v>Sponsorship and Exhibits</c:v>
                </c:pt>
                <c:pt idx="5">
                  <c:v>Education Programs (non-AEC)</c:v>
                </c:pt>
                <c:pt idx="6">
                  <c:v>Publications </c:v>
                </c:pt>
                <c:pt idx="7">
                  <c:v>JGC</c:v>
                </c:pt>
              </c:strCache>
            </c:strRef>
          </c:cat>
          <c:val>
            <c:numRef>
              <c:f>Data!$B$22:$B$29</c:f>
              <c:numCache>
                <c:formatCode>"$"#,##0</c:formatCode>
                <c:ptCount val="8"/>
                <c:pt idx="0">
                  <c:v>739011</c:v>
                </c:pt>
                <c:pt idx="1">
                  <c:v>142865</c:v>
                </c:pt>
                <c:pt idx="2">
                  <c:v>29273</c:v>
                </c:pt>
                <c:pt idx="3">
                  <c:v>767894</c:v>
                </c:pt>
                <c:pt idx="4">
                  <c:v>502600</c:v>
                </c:pt>
                <c:pt idx="5">
                  <c:v>153589</c:v>
                </c:pt>
                <c:pt idx="6">
                  <c:v>204679</c:v>
                </c:pt>
                <c:pt idx="7" formatCode="#,##0">
                  <c:v>68292</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2.7454999529057278E-2"/>
          <c:y val="0.20173430244296384"/>
          <c:w val="0.95818490524859334"/>
          <c:h val="0.77444405613815515"/>
        </c:manualLayout>
      </c:layout>
      <c:pie3DChart>
        <c:varyColors val="1"/>
        <c:ser>
          <c:idx val="0"/>
          <c:order val="0"/>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Pt>
            <c:idx val="13"/>
            <c:bubble3D val="0"/>
          </c:dPt>
          <c:dPt>
            <c:idx val="14"/>
            <c:bubble3D val="0"/>
          </c:dPt>
          <c:dLbls>
            <c:dLbl>
              <c:idx val="1"/>
              <c:layout>
                <c:manualLayout>
                  <c:x val="-3.949586853766801E-4"/>
                  <c:y val="-6.9369271148798706E-2"/>
                </c:manualLayout>
              </c:layout>
              <c:showLegendKey val="0"/>
              <c:showVal val="0"/>
              <c:showCatName val="1"/>
              <c:showSerName val="0"/>
              <c:showPercent val="1"/>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5"/>
              <c:layout>
                <c:manualLayout>
                  <c:x val="-5.8530321757338875E-2"/>
                  <c:y val="0.11285786392085605"/>
                </c:manualLayout>
              </c:layout>
              <c:showLegendKey val="0"/>
              <c:showVal val="0"/>
              <c:showCatName val="1"/>
              <c:showSerName val="0"/>
              <c:showPercent val="1"/>
              <c:showBubbleSize val="0"/>
              <c:extLst>
                <c:ext xmlns:c15="http://schemas.microsoft.com/office/drawing/2012/chart" uri="{CE6537A1-D6FC-4f65-9D91-7224C49458BB}"/>
              </c:extLst>
            </c:dLbl>
            <c:dLbl>
              <c:idx val="6"/>
              <c:layout>
                <c:manualLayout>
                  <c:x val="-1.8701996325166313E-2"/>
                  <c:y val="-0.23908918406072105"/>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7"/>
              <c:layout>
                <c:manualLayout>
                  <c:x val="2.9049307420214217E-2"/>
                  <c:y val="0.12627579244902079"/>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8"/>
              <c:layout>
                <c:manualLayout>
                  <c:x val="1.0016437201286347E-3"/>
                  <c:y val="-4.6971330506763574E-2"/>
                </c:manualLayout>
              </c:layout>
              <c:showLegendKey val="0"/>
              <c:showVal val="0"/>
              <c:showCatName val="1"/>
              <c:showSerName val="0"/>
              <c:showPercent val="1"/>
              <c:showBubbleSize val="0"/>
              <c:extLst>
                <c:ext xmlns:c15="http://schemas.microsoft.com/office/drawing/2012/chart" uri="{CE6537A1-D6FC-4f65-9D91-7224C49458BB}"/>
              </c:extLst>
            </c:dLbl>
            <c:dLbl>
              <c:idx val="9"/>
              <c:layout>
                <c:manualLayout>
                  <c:x val="-1.8783886816351448E-2"/>
                  <c:y val="-0.16188996567736724"/>
                </c:manualLayout>
              </c:layout>
              <c:tx>
                <c:rich>
                  <a:bodyPr/>
                  <a:lstStyle/>
                  <a:p>
                    <a:r>
                      <a:rPr lang="en-US" dirty="0" smtClean="0"/>
                      <a:t>Other Publications</a:t>
                    </a:r>
                    <a:r>
                      <a:rPr lang="en-US" dirty="0"/>
                      <a:t>
3%</a:t>
                    </a:r>
                  </a:p>
                </c:rich>
              </c:tx>
              <c:dLblPos val="bestFit"/>
              <c:showLegendKey val="0"/>
              <c:showVal val="0"/>
              <c:showCatName val="1"/>
              <c:showSerName val="0"/>
              <c:showPercent val="1"/>
              <c:showBubbleSize val="0"/>
              <c:extLst>
                <c:ext xmlns:c15="http://schemas.microsoft.com/office/drawing/2012/chart" uri="{CE6537A1-D6FC-4f65-9D91-7224C49458BB}"/>
              </c:extLst>
            </c:dLbl>
            <c:dLbl>
              <c:idx val="10"/>
              <c:layout>
                <c:manualLayout>
                  <c:x val="-0.11499553675286142"/>
                  <c:y val="-0.12522015867561148"/>
                </c:manualLayout>
              </c:layout>
              <c:tx>
                <c:rich>
                  <a:bodyPr/>
                  <a:lstStyle/>
                  <a:p>
                    <a:r>
                      <a:rPr lang="en-US" dirty="0" smtClean="0"/>
                      <a:t>JOGC</a:t>
                    </a:r>
                    <a:r>
                      <a:rPr lang="en-US" dirty="0"/>
                      <a:t>
5%</a:t>
                    </a:r>
                  </a:p>
                </c:rich>
              </c:tx>
              <c:dLblPos val="bestFit"/>
              <c:showLegendKey val="0"/>
              <c:showVal val="0"/>
              <c:showCatName val="1"/>
              <c:showSerName val="0"/>
              <c:showPercent val="1"/>
              <c:showBubbleSize val="0"/>
              <c:extLst>
                <c:ext xmlns:c15="http://schemas.microsoft.com/office/drawing/2012/chart" uri="{CE6537A1-D6FC-4f65-9D91-7224C49458BB}"/>
              </c:extLst>
            </c:dLbl>
            <c:dLbl>
              <c:idx val="11"/>
              <c:layout>
                <c:manualLayout>
                  <c:x val="-4.42327721181104E-2"/>
                  <c:y val="-0.17582515647082575"/>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2"/>
              <c:layout>
                <c:manualLayout>
                  <c:x val="4.7871864683287343E-2"/>
                  <c:y val="-6.5622047244094484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3"/>
              <c:layout>
                <c:manualLayout>
                  <c:x val="0.10397533323013676"/>
                  <c:y val="-7.9389460932768025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4"/>
              <c:layout>
                <c:manualLayout>
                  <c:x val="0.2412378930124425"/>
                  <c:y val="-1.3731475873208157E-2"/>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600" b="1" i="0" u="none" strike="noStrike" baseline="0">
                    <a:solidFill>
                      <a:srgbClr val="000000"/>
                    </a:solidFill>
                    <a:latin typeface="Calibri"/>
                    <a:ea typeface="Calibri"/>
                    <a:cs typeface="Calibri"/>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Data!$C$22:$C$36</c:f>
              <c:strCache>
                <c:ptCount val="15"/>
                <c:pt idx="0">
                  <c:v>General Administration</c:v>
                </c:pt>
                <c:pt idx="1">
                  <c:v>Product Development</c:v>
                </c:pt>
                <c:pt idx="2">
                  <c:v>CEU Provider </c:v>
                </c:pt>
                <c:pt idx="3">
                  <c:v>Leadership </c:v>
                </c:pt>
                <c:pt idx="4">
                  <c:v>Committees</c:v>
                </c:pt>
                <c:pt idx="5">
                  <c:v>SIGS</c:v>
                </c:pt>
                <c:pt idx="6">
                  <c:v>AEC</c:v>
                </c:pt>
                <c:pt idx="7">
                  <c:v>Sponsorship and Exhibits</c:v>
                </c:pt>
                <c:pt idx="8">
                  <c:v>Education Programs (non-AEC)</c:v>
                </c:pt>
                <c:pt idx="9">
                  <c:v>Publications</c:v>
                </c:pt>
                <c:pt idx="10">
                  <c:v>JGC</c:v>
                </c:pt>
                <c:pt idx="11">
                  <c:v>Branding, Marketing and PR</c:v>
                </c:pt>
                <c:pt idx="12">
                  <c:v>Advocacy, Access &amp; Public Policy </c:v>
                </c:pt>
                <c:pt idx="13">
                  <c:v>Grants &amp; Awards </c:v>
                </c:pt>
                <c:pt idx="14">
                  <c:v>Dues to other Organizations</c:v>
                </c:pt>
              </c:strCache>
            </c:strRef>
          </c:cat>
          <c:val>
            <c:numRef>
              <c:f>Data!$D$22:$D$36</c:f>
              <c:numCache>
                <c:formatCode>"$"#,##0</c:formatCode>
                <c:ptCount val="15"/>
                <c:pt idx="0">
                  <c:v>647726</c:v>
                </c:pt>
                <c:pt idx="1">
                  <c:v>44371</c:v>
                </c:pt>
                <c:pt idx="2">
                  <c:v>0</c:v>
                </c:pt>
                <c:pt idx="3">
                  <c:v>55116</c:v>
                </c:pt>
                <c:pt idx="4">
                  <c:v>22530</c:v>
                </c:pt>
                <c:pt idx="5" formatCode="#,##0">
                  <c:v>28390</c:v>
                </c:pt>
                <c:pt idx="6">
                  <c:v>629357</c:v>
                </c:pt>
                <c:pt idx="7">
                  <c:v>104787</c:v>
                </c:pt>
                <c:pt idx="8" formatCode="#,##0">
                  <c:v>37214</c:v>
                </c:pt>
                <c:pt idx="9">
                  <c:v>68529</c:v>
                </c:pt>
                <c:pt idx="10" formatCode="#,##0">
                  <c:v>108685</c:v>
                </c:pt>
                <c:pt idx="11" formatCode="#,##0">
                  <c:v>178487</c:v>
                </c:pt>
                <c:pt idx="12" formatCode="#,##0">
                  <c:v>240237</c:v>
                </c:pt>
                <c:pt idx="13" formatCode="#,##0">
                  <c:v>26752</c:v>
                </c:pt>
                <c:pt idx="14" formatCode="#,##0">
                  <c:v>20000</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143067245904611E-2"/>
          <c:y val="2.6080609786790349E-2"/>
          <c:w val="0.90785693275409551"/>
          <c:h val="0.91965739282589676"/>
        </c:manualLayout>
      </c:layout>
      <c:lineChart>
        <c:grouping val="standard"/>
        <c:varyColors val="0"/>
        <c:ser>
          <c:idx val="0"/>
          <c:order val="0"/>
          <c:tx>
            <c:strRef>
              <c:f>'Net Assets Chart'!$B$2</c:f>
              <c:strCache>
                <c:ptCount val="1"/>
                <c:pt idx="0">
                  <c:v>Unrestricted Net Assets (Reserves)</c:v>
                </c:pt>
              </c:strCache>
            </c:strRef>
          </c:tx>
          <c:dLbls>
            <c:dLbl>
              <c:idx val="0"/>
              <c:layout>
                <c:manualLayout>
                  <c:x val="-1.4367816091954023E-3"/>
                  <c:y val="2.283105022831050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3103448275862068E-3"/>
                  <c:y val="2.511415525114155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8735632183908046E-3"/>
                  <c:y val="2.9680365296803651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4367816091954023E-2"/>
                  <c:y val="2.739726027397260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'Net Assets Chart'!$A$3:$A$7</c:f>
              <c:strCache>
                <c:ptCount val="5"/>
                <c:pt idx="0">
                  <c:v>2011 Audited</c:v>
                </c:pt>
                <c:pt idx="1">
                  <c:v>2012 Audited</c:v>
                </c:pt>
                <c:pt idx="2">
                  <c:v>2013 Audited</c:v>
                </c:pt>
                <c:pt idx="3">
                  <c:v>2014 Audited</c:v>
                </c:pt>
                <c:pt idx="4">
                  <c:v>2015 Forecast</c:v>
                </c:pt>
              </c:strCache>
            </c:strRef>
          </c:cat>
          <c:val>
            <c:numRef>
              <c:f>'Net Assets Chart'!$B$3:$B$7</c:f>
              <c:numCache>
                <c:formatCode>#,##0_);[Red]\(#,##0\)</c:formatCode>
                <c:ptCount val="5"/>
                <c:pt idx="0">
                  <c:v>1175598</c:v>
                </c:pt>
                <c:pt idx="1">
                  <c:v>1359351</c:v>
                </c:pt>
                <c:pt idx="2">
                  <c:v>1824540</c:v>
                </c:pt>
                <c:pt idx="3">
                  <c:v>2060181</c:v>
                </c:pt>
                <c:pt idx="4">
                  <c:v>2659081</c:v>
                </c:pt>
              </c:numCache>
            </c:numRef>
          </c:val>
          <c:smooth val="0"/>
        </c:ser>
        <c:ser>
          <c:idx val="1"/>
          <c:order val="1"/>
          <c:tx>
            <c:strRef>
              <c:f>'Net Assets Chart'!$E$2</c:f>
              <c:strCache>
                <c:ptCount val="1"/>
                <c:pt idx="0">
                  <c:v>Operating + Strategic Net Income</c:v>
                </c:pt>
              </c:strCache>
            </c:strRef>
          </c:tx>
          <c:dLbls>
            <c:dLbl>
              <c:idx val="0"/>
              <c:layout>
                <c:manualLayout>
                  <c:x val="-1.4367816091954023E-3"/>
                  <c:y val="2.054794520547945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7356321839080463E-2"/>
                  <c:y val="4.566210045662100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7356321839080463E-2"/>
                  <c:y val="-3.8812785388127852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7356321839080463E-2"/>
                  <c:y val="4.566210045662100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'Net Assets Chart'!$A$3:$A$7</c:f>
              <c:strCache>
                <c:ptCount val="5"/>
                <c:pt idx="0">
                  <c:v>2011 Audited</c:v>
                </c:pt>
                <c:pt idx="1">
                  <c:v>2012 Audited</c:v>
                </c:pt>
                <c:pt idx="2">
                  <c:v>2013 Audited</c:v>
                </c:pt>
                <c:pt idx="3">
                  <c:v>2014 Audited</c:v>
                </c:pt>
                <c:pt idx="4">
                  <c:v>2015 Forecast</c:v>
                </c:pt>
              </c:strCache>
            </c:strRef>
          </c:cat>
          <c:val>
            <c:numRef>
              <c:f>'Net Assets Chart'!$E$3:$E$7</c:f>
              <c:numCache>
                <c:formatCode>#,##0_);[Red]\(#,##0\)</c:formatCode>
                <c:ptCount val="5"/>
                <c:pt idx="0">
                  <c:v>229164</c:v>
                </c:pt>
                <c:pt idx="1">
                  <c:v>404757</c:v>
                </c:pt>
                <c:pt idx="2">
                  <c:v>76662</c:v>
                </c:pt>
                <c:pt idx="3">
                  <c:v>398833</c:v>
                </c:pt>
                <c:pt idx="4">
                  <c:v>153279</c:v>
                </c:pt>
              </c:numCache>
            </c:numRef>
          </c:val>
          <c:smooth val="0"/>
        </c:ser>
        <c:ser>
          <c:idx val="2"/>
          <c:order val="2"/>
          <c:tx>
            <c:strRef>
              <c:f>'Net Assets Chart'!$C$2</c:f>
              <c:strCache>
                <c:ptCount val="1"/>
                <c:pt idx="0">
                  <c:v>Operating + Strategic Expenses</c:v>
                </c:pt>
              </c:strCache>
            </c:strRef>
          </c:tx>
          <c:dLbls>
            <c:dLbl>
              <c:idx val="0"/>
              <c:layout>
                <c:manualLayout>
                  <c:x val="-2.7298850574712645E-2"/>
                  <c:y val="-3.881278538812785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3160919540229834E-2"/>
                  <c:y val="-3.196347031963470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459770114942529E-2"/>
                  <c:y val="-4.1095890410958902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459770114942529E-2"/>
                  <c:y val="-3.881278538812785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7413793103448384E-2"/>
                  <c:y val="-3.652968036529681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'Net Assets Chart'!$A$3:$A$7</c:f>
              <c:strCache>
                <c:ptCount val="5"/>
                <c:pt idx="0">
                  <c:v>2011 Audited</c:v>
                </c:pt>
                <c:pt idx="1">
                  <c:v>2012 Audited</c:v>
                </c:pt>
                <c:pt idx="2">
                  <c:v>2013 Audited</c:v>
                </c:pt>
                <c:pt idx="3">
                  <c:v>2014 Audited</c:v>
                </c:pt>
                <c:pt idx="4">
                  <c:v>2015 Forecast</c:v>
                </c:pt>
              </c:strCache>
            </c:strRef>
          </c:cat>
          <c:val>
            <c:numRef>
              <c:f>'Net Assets Chart'!$C$3:$C$7</c:f>
              <c:numCache>
                <c:formatCode>#,##0_);[Red]\(#,##0\)</c:formatCode>
                <c:ptCount val="5"/>
                <c:pt idx="0">
                  <c:v>1636208</c:v>
                </c:pt>
                <c:pt idx="1">
                  <c:v>1697062</c:v>
                </c:pt>
                <c:pt idx="2">
                  <c:v>2117834</c:v>
                </c:pt>
                <c:pt idx="3">
                  <c:v>2214169</c:v>
                </c:pt>
                <c:pt idx="4">
                  <c:v>2714935</c:v>
                </c:pt>
              </c:numCache>
            </c:numRef>
          </c:val>
          <c:smooth val="0"/>
        </c:ser>
        <c:ser>
          <c:idx val="3"/>
          <c:order val="3"/>
          <c:tx>
            <c:strRef>
              <c:f>'Net Assets Chart'!$D$2</c:f>
              <c:strCache>
                <c:ptCount val="1"/>
                <c:pt idx="0">
                  <c:v>Target Reserves </c:v>
                </c:pt>
              </c:strCache>
            </c:strRef>
          </c:tx>
          <c:dLbls>
            <c:dLbl>
              <c:idx val="0"/>
              <c:layout>
                <c:manualLayout>
                  <c:x val="-1.8678160919540231E-2"/>
                  <c:y val="3.652968036529680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1494252873563218E-2"/>
                  <c:y val="3.196347031963470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0114942528735632E-2"/>
                  <c:y val="4.1095890410958902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5977011494252873E-2"/>
                  <c:y val="-3.652968036529680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1551724137931036E-2"/>
                  <c:y val="3.652968036529680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'Net Assets Chart'!$A$3:$A$7</c:f>
              <c:strCache>
                <c:ptCount val="5"/>
                <c:pt idx="0">
                  <c:v>2011 Audited</c:v>
                </c:pt>
                <c:pt idx="1">
                  <c:v>2012 Audited</c:v>
                </c:pt>
                <c:pt idx="2">
                  <c:v>2013 Audited</c:v>
                </c:pt>
                <c:pt idx="3">
                  <c:v>2014 Audited</c:v>
                </c:pt>
                <c:pt idx="4">
                  <c:v>2015 Forecast</c:v>
                </c:pt>
              </c:strCache>
            </c:strRef>
          </c:cat>
          <c:val>
            <c:numRef>
              <c:f>'Net Assets Chart'!$D$3:$D$7</c:f>
              <c:numCache>
                <c:formatCode>#,##0_);[Red]\(#,##0\)</c:formatCode>
                <c:ptCount val="5"/>
                <c:pt idx="0">
                  <c:v>818104</c:v>
                </c:pt>
                <c:pt idx="1">
                  <c:v>848531</c:v>
                </c:pt>
                <c:pt idx="2">
                  <c:v>1058917</c:v>
                </c:pt>
                <c:pt idx="3">
                  <c:v>1107084.5</c:v>
                </c:pt>
                <c:pt idx="4">
                  <c:v>1357467.5</c:v>
                </c:pt>
              </c:numCache>
            </c:numRef>
          </c:val>
          <c:smooth val="0"/>
        </c:ser>
        <c:dLbls>
          <c:showLegendKey val="0"/>
          <c:showVal val="0"/>
          <c:showCatName val="0"/>
          <c:showSerName val="0"/>
          <c:showPercent val="0"/>
          <c:showBubbleSize val="0"/>
        </c:dLbls>
        <c:marker val="1"/>
        <c:smooth val="0"/>
        <c:axId val="250690896"/>
        <c:axId val="250684624"/>
      </c:lineChart>
      <c:catAx>
        <c:axId val="250690896"/>
        <c:scaling>
          <c:orientation val="minMax"/>
        </c:scaling>
        <c:delete val="0"/>
        <c:axPos val="b"/>
        <c:numFmt formatCode="General" sourceLinked="1"/>
        <c:majorTickMark val="out"/>
        <c:minorTickMark val="none"/>
        <c:tickLblPos val="nextTo"/>
        <c:txPr>
          <a:bodyPr/>
          <a:lstStyle/>
          <a:p>
            <a:pPr>
              <a:defRPr sz="1200"/>
            </a:pPr>
            <a:endParaRPr lang="en-US"/>
          </a:p>
        </c:txPr>
        <c:crossAx val="250684624"/>
        <c:crosses val="autoZero"/>
        <c:auto val="1"/>
        <c:lblAlgn val="ctr"/>
        <c:lblOffset val="100"/>
        <c:noMultiLvlLbl val="0"/>
      </c:catAx>
      <c:valAx>
        <c:axId val="250684624"/>
        <c:scaling>
          <c:orientation val="minMax"/>
        </c:scaling>
        <c:delete val="0"/>
        <c:axPos val="l"/>
        <c:majorGridlines/>
        <c:numFmt formatCode="#,##0_);[Red]\(#,##0\)" sourceLinked="1"/>
        <c:majorTickMark val="out"/>
        <c:minorTickMark val="none"/>
        <c:tickLblPos val="nextTo"/>
        <c:txPr>
          <a:bodyPr/>
          <a:lstStyle/>
          <a:p>
            <a:pPr>
              <a:defRPr sz="1200"/>
            </a:pPr>
            <a:endParaRPr lang="en-US"/>
          </a:p>
        </c:txPr>
        <c:crossAx val="250690896"/>
        <c:crosses val="autoZero"/>
        <c:crossBetween val="between"/>
      </c:valAx>
    </c:plotArea>
    <c:legend>
      <c:legendPos val="r"/>
      <c:layout>
        <c:manualLayout>
          <c:xMode val="edge"/>
          <c:yMode val="edge"/>
          <c:x val="0.15572461308715721"/>
          <c:y val="9.518705161854768E-2"/>
          <c:w val="0.2997351570277853"/>
          <c:h val="0.19270053572070614"/>
        </c:manualLayout>
      </c:layout>
      <c:overlay val="0"/>
      <c:spPr>
        <a:solidFill>
          <a:srgbClr val="FFFFFF"/>
        </a:solidFill>
        <a:ln>
          <a:solidFill>
            <a:srgbClr val="000000"/>
          </a:solidFill>
        </a:ln>
      </c:spPr>
      <c:txPr>
        <a:bodyPr/>
        <a:lstStyle/>
        <a:p>
          <a:pPr>
            <a:defRPr sz="1200"/>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008867-C7D6-4652-A12C-CF024C743430}" type="doc">
      <dgm:prSet loTypeId="urn:microsoft.com/office/officeart/2005/8/layout/chevron1" loCatId="process" qsTypeId="urn:microsoft.com/office/officeart/2005/8/quickstyle/3d2" qsCatId="3D" csTypeId="urn:microsoft.com/office/officeart/2005/8/colors/accent1_2" csCatId="accent1" phldr="1"/>
      <dgm:spPr/>
    </dgm:pt>
    <dgm:pt modelId="{3787D4B2-71AE-4B5F-95CB-6DD1015628E2}">
      <dgm:prSet phldrT="[Text]"/>
      <dgm:spPr/>
      <dgm:t>
        <a:bodyPr/>
        <a:lstStyle/>
        <a:p>
          <a:r>
            <a:rPr lang="en-US" b="1" dirty="0" smtClean="0">
              <a:effectLst>
                <a:outerShdw blurRad="38100" dist="38100" dir="2700000" algn="tl">
                  <a:srgbClr val="000000">
                    <a:alpha val="43137"/>
                  </a:srgbClr>
                </a:outerShdw>
              </a:effectLst>
            </a:rPr>
            <a:t>Strategic Plan</a:t>
          </a:r>
          <a:endParaRPr lang="en-US" b="1" dirty="0">
            <a:effectLst>
              <a:outerShdw blurRad="38100" dist="38100" dir="2700000" algn="tl">
                <a:srgbClr val="000000">
                  <a:alpha val="43137"/>
                </a:srgbClr>
              </a:outerShdw>
            </a:effectLst>
          </a:endParaRPr>
        </a:p>
      </dgm:t>
    </dgm:pt>
    <dgm:pt modelId="{A723F546-9FD7-4621-B415-4DE5A02A0D3C}" type="parTrans" cxnId="{6A639F50-6950-4895-A59F-7591D4E0A19B}">
      <dgm:prSet/>
      <dgm:spPr/>
      <dgm:t>
        <a:bodyPr/>
        <a:lstStyle/>
        <a:p>
          <a:endParaRPr lang="en-US"/>
        </a:p>
      </dgm:t>
    </dgm:pt>
    <dgm:pt modelId="{58D951E8-A61B-4D3F-A379-4EA941DDA6ED}" type="sibTrans" cxnId="{6A639F50-6950-4895-A59F-7591D4E0A19B}">
      <dgm:prSet/>
      <dgm:spPr/>
      <dgm:t>
        <a:bodyPr/>
        <a:lstStyle/>
        <a:p>
          <a:endParaRPr lang="en-US"/>
        </a:p>
      </dgm:t>
    </dgm:pt>
    <dgm:pt modelId="{C666653D-56A9-45D5-8E41-066D6A59D2F9}">
      <dgm:prSet phldrT="[Text]"/>
      <dgm:spPr/>
      <dgm:t>
        <a:bodyPr/>
        <a:lstStyle/>
        <a:p>
          <a:r>
            <a:rPr lang="en-US" b="1" dirty="0" smtClean="0">
              <a:effectLst>
                <a:outerShdw blurRad="38100" dist="38100" dir="2700000" algn="tl">
                  <a:srgbClr val="000000">
                    <a:alpha val="43137"/>
                  </a:srgbClr>
                </a:outerShdw>
              </a:effectLst>
            </a:rPr>
            <a:t>Annual Plan of Work</a:t>
          </a:r>
          <a:endParaRPr lang="en-US" b="1" dirty="0">
            <a:effectLst>
              <a:outerShdw blurRad="38100" dist="38100" dir="2700000" algn="tl">
                <a:srgbClr val="000000">
                  <a:alpha val="43137"/>
                </a:srgbClr>
              </a:outerShdw>
            </a:effectLst>
          </a:endParaRPr>
        </a:p>
      </dgm:t>
    </dgm:pt>
    <dgm:pt modelId="{7BB01868-F5FE-4A43-8DC7-7325F5C27D8A}" type="parTrans" cxnId="{3F710D3F-37A7-487C-BA79-4ADCC8133EAC}">
      <dgm:prSet/>
      <dgm:spPr/>
      <dgm:t>
        <a:bodyPr/>
        <a:lstStyle/>
        <a:p>
          <a:endParaRPr lang="en-US"/>
        </a:p>
      </dgm:t>
    </dgm:pt>
    <dgm:pt modelId="{F4D570CE-86BD-41FF-A66D-1C9952CED7D5}" type="sibTrans" cxnId="{3F710D3F-37A7-487C-BA79-4ADCC8133EAC}">
      <dgm:prSet/>
      <dgm:spPr/>
      <dgm:t>
        <a:bodyPr/>
        <a:lstStyle/>
        <a:p>
          <a:endParaRPr lang="en-US"/>
        </a:p>
      </dgm:t>
    </dgm:pt>
    <dgm:pt modelId="{1D0AE0E2-4BFE-47E4-A340-16F20BE4318A}">
      <dgm:prSet phldrT="[Text]"/>
      <dgm:spPr/>
      <dgm:t>
        <a:bodyPr/>
        <a:lstStyle/>
        <a:p>
          <a:r>
            <a:rPr lang="en-US" b="1" dirty="0" smtClean="0">
              <a:effectLst>
                <a:outerShdw blurRad="38100" dist="38100" dir="2700000" algn="tl">
                  <a:srgbClr val="000000">
                    <a:alpha val="43137"/>
                  </a:srgbClr>
                </a:outerShdw>
              </a:effectLst>
            </a:rPr>
            <a:t>Committee Charges</a:t>
          </a:r>
          <a:endParaRPr lang="en-US" b="1" dirty="0">
            <a:effectLst>
              <a:outerShdw blurRad="38100" dist="38100" dir="2700000" algn="tl">
                <a:srgbClr val="000000">
                  <a:alpha val="43137"/>
                </a:srgbClr>
              </a:outerShdw>
            </a:effectLst>
          </a:endParaRPr>
        </a:p>
      </dgm:t>
    </dgm:pt>
    <dgm:pt modelId="{080E6233-7BC9-479B-B4CE-A92656D20FDB}" type="parTrans" cxnId="{ADB22A6C-4628-4F8D-B8A9-B8B6324060C6}">
      <dgm:prSet/>
      <dgm:spPr/>
      <dgm:t>
        <a:bodyPr/>
        <a:lstStyle/>
        <a:p>
          <a:endParaRPr lang="en-US"/>
        </a:p>
      </dgm:t>
    </dgm:pt>
    <dgm:pt modelId="{05724E5C-3654-4A2C-8C25-9502C6FE8CD0}" type="sibTrans" cxnId="{ADB22A6C-4628-4F8D-B8A9-B8B6324060C6}">
      <dgm:prSet/>
      <dgm:spPr/>
      <dgm:t>
        <a:bodyPr/>
        <a:lstStyle/>
        <a:p>
          <a:endParaRPr lang="en-US"/>
        </a:p>
      </dgm:t>
    </dgm:pt>
    <dgm:pt modelId="{547D7C1A-94BE-4A80-91BE-6F8B4398028E}">
      <dgm:prSet phldrT="[Text]"/>
      <dgm:spPr/>
      <dgm:t>
        <a:bodyPr/>
        <a:lstStyle/>
        <a:p>
          <a:r>
            <a:rPr lang="en-US" b="1" dirty="0" smtClean="0">
              <a:effectLst>
                <a:outerShdw blurRad="38100" dist="38100" dir="2700000" algn="tl">
                  <a:srgbClr val="000000">
                    <a:alpha val="43137"/>
                  </a:srgbClr>
                </a:outerShdw>
              </a:effectLst>
            </a:rPr>
            <a:t>Action</a:t>
          </a:r>
          <a:endParaRPr lang="en-US" b="1" dirty="0">
            <a:effectLst>
              <a:outerShdw blurRad="38100" dist="38100" dir="2700000" algn="tl">
                <a:srgbClr val="000000">
                  <a:alpha val="43137"/>
                </a:srgbClr>
              </a:outerShdw>
            </a:effectLst>
          </a:endParaRPr>
        </a:p>
      </dgm:t>
    </dgm:pt>
    <dgm:pt modelId="{DF8A919E-C563-43B0-9E07-14DDC5066239}" type="parTrans" cxnId="{82706823-E427-47A3-9651-4418CDB4FC60}">
      <dgm:prSet/>
      <dgm:spPr/>
      <dgm:t>
        <a:bodyPr/>
        <a:lstStyle/>
        <a:p>
          <a:endParaRPr lang="en-US"/>
        </a:p>
      </dgm:t>
    </dgm:pt>
    <dgm:pt modelId="{69921B11-A6AB-4E85-A55E-BB1539605D94}" type="sibTrans" cxnId="{82706823-E427-47A3-9651-4418CDB4FC60}">
      <dgm:prSet/>
      <dgm:spPr/>
      <dgm:t>
        <a:bodyPr/>
        <a:lstStyle/>
        <a:p>
          <a:endParaRPr lang="en-US"/>
        </a:p>
      </dgm:t>
    </dgm:pt>
    <dgm:pt modelId="{4CC74E49-B44D-47F7-8B08-C1E1062EC40A}" type="pres">
      <dgm:prSet presAssocID="{2B008867-C7D6-4652-A12C-CF024C743430}" presName="Name0" presStyleCnt="0">
        <dgm:presLayoutVars>
          <dgm:dir/>
          <dgm:animLvl val="lvl"/>
          <dgm:resizeHandles val="exact"/>
        </dgm:presLayoutVars>
      </dgm:prSet>
      <dgm:spPr/>
    </dgm:pt>
    <dgm:pt modelId="{848D97A0-7F06-43AA-B9FA-0DBC20547DD6}" type="pres">
      <dgm:prSet presAssocID="{3787D4B2-71AE-4B5F-95CB-6DD1015628E2}" presName="parTxOnly" presStyleLbl="node1" presStyleIdx="0" presStyleCnt="4">
        <dgm:presLayoutVars>
          <dgm:chMax val="0"/>
          <dgm:chPref val="0"/>
          <dgm:bulletEnabled val="1"/>
        </dgm:presLayoutVars>
      </dgm:prSet>
      <dgm:spPr/>
      <dgm:t>
        <a:bodyPr/>
        <a:lstStyle/>
        <a:p>
          <a:endParaRPr lang="en-US"/>
        </a:p>
      </dgm:t>
    </dgm:pt>
    <dgm:pt modelId="{04B9D2E5-661E-4CF0-AD44-324D2C4E77DF}" type="pres">
      <dgm:prSet presAssocID="{58D951E8-A61B-4D3F-A379-4EA941DDA6ED}" presName="parTxOnlySpace" presStyleCnt="0"/>
      <dgm:spPr/>
    </dgm:pt>
    <dgm:pt modelId="{0C32412B-9840-4330-A1E2-A22A1D26314A}" type="pres">
      <dgm:prSet presAssocID="{C666653D-56A9-45D5-8E41-066D6A59D2F9}" presName="parTxOnly" presStyleLbl="node1" presStyleIdx="1" presStyleCnt="4">
        <dgm:presLayoutVars>
          <dgm:chMax val="0"/>
          <dgm:chPref val="0"/>
          <dgm:bulletEnabled val="1"/>
        </dgm:presLayoutVars>
      </dgm:prSet>
      <dgm:spPr/>
      <dgm:t>
        <a:bodyPr/>
        <a:lstStyle/>
        <a:p>
          <a:endParaRPr lang="en-US"/>
        </a:p>
      </dgm:t>
    </dgm:pt>
    <dgm:pt modelId="{3820BCAE-553B-4F2D-AC49-1AC6EB2C3584}" type="pres">
      <dgm:prSet presAssocID="{F4D570CE-86BD-41FF-A66D-1C9952CED7D5}" presName="parTxOnlySpace" presStyleCnt="0"/>
      <dgm:spPr/>
    </dgm:pt>
    <dgm:pt modelId="{B29AAAF8-4184-4E00-909C-C2D98B3B336C}" type="pres">
      <dgm:prSet presAssocID="{1D0AE0E2-4BFE-47E4-A340-16F20BE4318A}" presName="parTxOnly" presStyleLbl="node1" presStyleIdx="2" presStyleCnt="4">
        <dgm:presLayoutVars>
          <dgm:chMax val="0"/>
          <dgm:chPref val="0"/>
          <dgm:bulletEnabled val="1"/>
        </dgm:presLayoutVars>
      </dgm:prSet>
      <dgm:spPr/>
      <dgm:t>
        <a:bodyPr/>
        <a:lstStyle/>
        <a:p>
          <a:endParaRPr lang="en-US"/>
        </a:p>
      </dgm:t>
    </dgm:pt>
    <dgm:pt modelId="{55808BD2-7987-4465-A452-0D85B7B8DB0E}" type="pres">
      <dgm:prSet presAssocID="{05724E5C-3654-4A2C-8C25-9502C6FE8CD0}" presName="parTxOnlySpace" presStyleCnt="0"/>
      <dgm:spPr/>
    </dgm:pt>
    <dgm:pt modelId="{1AF3A7BD-9B4C-4529-A28B-287CB552DD0E}" type="pres">
      <dgm:prSet presAssocID="{547D7C1A-94BE-4A80-91BE-6F8B4398028E}" presName="parTxOnly" presStyleLbl="node1" presStyleIdx="3" presStyleCnt="4">
        <dgm:presLayoutVars>
          <dgm:chMax val="0"/>
          <dgm:chPref val="0"/>
          <dgm:bulletEnabled val="1"/>
        </dgm:presLayoutVars>
      </dgm:prSet>
      <dgm:spPr/>
      <dgm:t>
        <a:bodyPr/>
        <a:lstStyle/>
        <a:p>
          <a:endParaRPr lang="en-US"/>
        </a:p>
      </dgm:t>
    </dgm:pt>
  </dgm:ptLst>
  <dgm:cxnLst>
    <dgm:cxn modelId="{ADB22A6C-4628-4F8D-B8A9-B8B6324060C6}" srcId="{2B008867-C7D6-4652-A12C-CF024C743430}" destId="{1D0AE0E2-4BFE-47E4-A340-16F20BE4318A}" srcOrd="2" destOrd="0" parTransId="{080E6233-7BC9-479B-B4CE-A92656D20FDB}" sibTransId="{05724E5C-3654-4A2C-8C25-9502C6FE8CD0}"/>
    <dgm:cxn modelId="{FA159321-53F3-479A-866E-FC9BD13C3D95}" type="presOf" srcId="{3787D4B2-71AE-4B5F-95CB-6DD1015628E2}" destId="{848D97A0-7F06-43AA-B9FA-0DBC20547DD6}" srcOrd="0" destOrd="0" presId="urn:microsoft.com/office/officeart/2005/8/layout/chevron1"/>
    <dgm:cxn modelId="{7CD9E767-5E8D-4DDE-A052-0AB9A0E57AB2}" type="presOf" srcId="{C666653D-56A9-45D5-8E41-066D6A59D2F9}" destId="{0C32412B-9840-4330-A1E2-A22A1D26314A}" srcOrd="0" destOrd="0" presId="urn:microsoft.com/office/officeart/2005/8/layout/chevron1"/>
    <dgm:cxn modelId="{82706823-E427-47A3-9651-4418CDB4FC60}" srcId="{2B008867-C7D6-4652-A12C-CF024C743430}" destId="{547D7C1A-94BE-4A80-91BE-6F8B4398028E}" srcOrd="3" destOrd="0" parTransId="{DF8A919E-C563-43B0-9E07-14DDC5066239}" sibTransId="{69921B11-A6AB-4E85-A55E-BB1539605D94}"/>
    <dgm:cxn modelId="{1045AAF1-4A19-4F8E-B3FE-B300AC4FE639}" type="presOf" srcId="{2B008867-C7D6-4652-A12C-CF024C743430}" destId="{4CC74E49-B44D-47F7-8B08-C1E1062EC40A}" srcOrd="0" destOrd="0" presId="urn:microsoft.com/office/officeart/2005/8/layout/chevron1"/>
    <dgm:cxn modelId="{4EF62BED-504B-4470-93A8-D3EBE70A36FB}" type="presOf" srcId="{1D0AE0E2-4BFE-47E4-A340-16F20BE4318A}" destId="{B29AAAF8-4184-4E00-909C-C2D98B3B336C}" srcOrd="0" destOrd="0" presId="urn:microsoft.com/office/officeart/2005/8/layout/chevron1"/>
    <dgm:cxn modelId="{6A639F50-6950-4895-A59F-7591D4E0A19B}" srcId="{2B008867-C7D6-4652-A12C-CF024C743430}" destId="{3787D4B2-71AE-4B5F-95CB-6DD1015628E2}" srcOrd="0" destOrd="0" parTransId="{A723F546-9FD7-4621-B415-4DE5A02A0D3C}" sibTransId="{58D951E8-A61B-4D3F-A379-4EA941DDA6ED}"/>
    <dgm:cxn modelId="{3F710D3F-37A7-487C-BA79-4ADCC8133EAC}" srcId="{2B008867-C7D6-4652-A12C-CF024C743430}" destId="{C666653D-56A9-45D5-8E41-066D6A59D2F9}" srcOrd="1" destOrd="0" parTransId="{7BB01868-F5FE-4A43-8DC7-7325F5C27D8A}" sibTransId="{F4D570CE-86BD-41FF-A66D-1C9952CED7D5}"/>
    <dgm:cxn modelId="{2F28F475-2FCB-4AE6-873A-EA56CA30BF63}" type="presOf" srcId="{547D7C1A-94BE-4A80-91BE-6F8B4398028E}" destId="{1AF3A7BD-9B4C-4529-A28B-287CB552DD0E}" srcOrd="0" destOrd="0" presId="urn:microsoft.com/office/officeart/2005/8/layout/chevron1"/>
    <dgm:cxn modelId="{981E84F7-B611-4A98-82EF-3CE55D1B377F}" type="presParOf" srcId="{4CC74E49-B44D-47F7-8B08-C1E1062EC40A}" destId="{848D97A0-7F06-43AA-B9FA-0DBC20547DD6}" srcOrd="0" destOrd="0" presId="urn:microsoft.com/office/officeart/2005/8/layout/chevron1"/>
    <dgm:cxn modelId="{3726AA94-EFE1-4442-87C2-2DF3C747C3C4}" type="presParOf" srcId="{4CC74E49-B44D-47F7-8B08-C1E1062EC40A}" destId="{04B9D2E5-661E-4CF0-AD44-324D2C4E77DF}" srcOrd="1" destOrd="0" presId="urn:microsoft.com/office/officeart/2005/8/layout/chevron1"/>
    <dgm:cxn modelId="{51062948-EE9E-4813-9BE4-099188225A53}" type="presParOf" srcId="{4CC74E49-B44D-47F7-8B08-C1E1062EC40A}" destId="{0C32412B-9840-4330-A1E2-A22A1D26314A}" srcOrd="2" destOrd="0" presId="urn:microsoft.com/office/officeart/2005/8/layout/chevron1"/>
    <dgm:cxn modelId="{BA3055A5-17D6-46FB-9168-9DD976FB3775}" type="presParOf" srcId="{4CC74E49-B44D-47F7-8B08-C1E1062EC40A}" destId="{3820BCAE-553B-4F2D-AC49-1AC6EB2C3584}" srcOrd="3" destOrd="0" presId="urn:microsoft.com/office/officeart/2005/8/layout/chevron1"/>
    <dgm:cxn modelId="{6BECFBBE-216B-4259-99EB-FC678186CC38}" type="presParOf" srcId="{4CC74E49-B44D-47F7-8B08-C1E1062EC40A}" destId="{B29AAAF8-4184-4E00-909C-C2D98B3B336C}" srcOrd="4" destOrd="0" presId="urn:microsoft.com/office/officeart/2005/8/layout/chevron1"/>
    <dgm:cxn modelId="{7FE2B58F-DB99-4D7A-936E-902049DAEEC0}" type="presParOf" srcId="{4CC74E49-B44D-47F7-8B08-C1E1062EC40A}" destId="{55808BD2-7987-4465-A452-0D85B7B8DB0E}" srcOrd="5" destOrd="0" presId="urn:microsoft.com/office/officeart/2005/8/layout/chevron1"/>
    <dgm:cxn modelId="{BBCE4544-F21B-4363-8DD9-3287DBDD3CD3}" type="presParOf" srcId="{4CC74E49-B44D-47F7-8B08-C1E1062EC40A}" destId="{1AF3A7BD-9B4C-4529-A28B-287CB552DD0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0"/>
            <a:ext cx="3037840"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eaLnBrk="0" hangingPunct="0">
              <a:defRPr sz="1200">
                <a:latin typeface="Times" pitchFamily="18" charset="0"/>
                <a:cs typeface="+mn-cs"/>
              </a:defRPr>
            </a:lvl1pPr>
          </a:lstStyle>
          <a:p>
            <a:pPr>
              <a:defRPr/>
            </a:pPr>
            <a:endParaRPr lang="en-US"/>
          </a:p>
        </p:txBody>
      </p:sp>
      <p:sp>
        <p:nvSpPr>
          <p:cNvPr id="13315"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defRPr sz="1200">
                <a:latin typeface="Times" pitchFamily="18" charset="0"/>
                <a:cs typeface="+mn-cs"/>
              </a:defRPr>
            </a:lvl1pPr>
          </a:lstStyle>
          <a:p>
            <a:pPr>
              <a:defRPr/>
            </a:pPr>
            <a:endParaRPr lang="en-US"/>
          </a:p>
        </p:txBody>
      </p:sp>
      <p:sp>
        <p:nvSpPr>
          <p:cNvPr id="13316" name="Rectangle 4"/>
          <p:cNvSpPr>
            <a:spLocks noGrp="1" noChangeArrowheads="1"/>
          </p:cNvSpPr>
          <p:nvPr>
            <p:ph type="ftr" sz="quarter" idx="2"/>
          </p:nvPr>
        </p:nvSpPr>
        <p:spPr bwMode="auto">
          <a:xfrm>
            <a:off x="1" y="8831580"/>
            <a:ext cx="3037840"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eaLnBrk="0" hangingPunct="0">
              <a:defRPr sz="1200">
                <a:latin typeface="Times" pitchFamily="18" charset="0"/>
                <a:cs typeface="+mn-cs"/>
              </a:defRPr>
            </a:lvl1pPr>
          </a:lstStyle>
          <a:p>
            <a:pPr>
              <a:defRPr/>
            </a:pPr>
            <a:endParaRPr lang="en-US"/>
          </a:p>
        </p:txBody>
      </p:sp>
      <p:sp>
        <p:nvSpPr>
          <p:cNvPr id="13317"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defRPr sz="1200">
                <a:latin typeface="Times" pitchFamily="18" charset="0"/>
                <a:cs typeface="+mn-cs"/>
              </a:defRPr>
            </a:lvl1pPr>
          </a:lstStyle>
          <a:p>
            <a:pPr>
              <a:defRPr/>
            </a:pPr>
            <a:fld id="{9158E9F7-81E3-4A5A-B1B7-522B23B3BD68}" type="slidenum">
              <a:rPr lang="en-US"/>
              <a:pPr>
                <a:defRPr/>
              </a:pPr>
              <a:t>‹#›</a:t>
            </a:fld>
            <a:endParaRPr lang="en-US"/>
          </a:p>
        </p:txBody>
      </p:sp>
    </p:spTree>
    <p:extLst>
      <p:ext uri="{BB962C8B-B14F-4D97-AF65-F5344CB8AC3E}">
        <p14:creationId xmlns:p14="http://schemas.microsoft.com/office/powerpoint/2010/main" val="268899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3037840"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eaLnBrk="0" hangingPunct="0">
              <a:defRPr sz="1200">
                <a:latin typeface="Times" pitchFamily="18" charset="0"/>
                <a:cs typeface="+mn-cs"/>
              </a:defRPr>
            </a:lvl1pPr>
          </a:lstStyle>
          <a:p>
            <a:pPr>
              <a:defRPr/>
            </a:pPr>
            <a:endParaRPr lang="en-US"/>
          </a:p>
        </p:txBody>
      </p:sp>
      <p:sp>
        <p:nvSpPr>
          <p:cNvPr id="15363"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defRPr sz="1200">
                <a:latin typeface="Times" pitchFamily="18"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34721" y="4415790"/>
            <a:ext cx="5140960" cy="418338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1" y="8831580"/>
            <a:ext cx="3037840"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eaLnBrk="0" hangingPunct="0">
              <a:defRPr sz="1200">
                <a:latin typeface="Times" pitchFamily="18" charset="0"/>
                <a:cs typeface="+mn-cs"/>
              </a:defRPr>
            </a:lvl1pPr>
          </a:lstStyle>
          <a:p>
            <a:pPr>
              <a:defRPr/>
            </a:pPr>
            <a:endParaRPr lang="en-US"/>
          </a:p>
        </p:txBody>
      </p:sp>
      <p:sp>
        <p:nvSpPr>
          <p:cNvPr id="15367"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defRPr sz="1200">
                <a:latin typeface="Times" pitchFamily="18" charset="0"/>
                <a:cs typeface="+mn-cs"/>
              </a:defRPr>
            </a:lvl1pPr>
          </a:lstStyle>
          <a:p>
            <a:pPr>
              <a:defRPr/>
            </a:pPr>
            <a:fld id="{3546D081-7780-475D-8E3F-68559EB3D74A}" type="slidenum">
              <a:rPr lang="en-US"/>
              <a:pPr>
                <a:defRPr/>
              </a:pPr>
              <a:t>‹#›</a:t>
            </a:fld>
            <a:endParaRPr lang="en-US"/>
          </a:p>
        </p:txBody>
      </p:sp>
    </p:spTree>
    <p:extLst>
      <p:ext uri="{BB962C8B-B14F-4D97-AF65-F5344CB8AC3E}">
        <p14:creationId xmlns:p14="http://schemas.microsoft.com/office/powerpoint/2010/main" val="996562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CF1F554A-9893-499E-BC1F-B24521D5C34A}" type="slidenum">
              <a:rPr lang="en-US" smtClean="0">
                <a:cs typeface="Arial" charset="0"/>
              </a:rPr>
              <a:pPr/>
              <a:t>1</a:t>
            </a:fld>
            <a:endParaRPr lang="en-US" smtClean="0">
              <a:cs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53007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10</a:t>
            </a:fld>
            <a:endParaRPr lang="en-US"/>
          </a:p>
        </p:txBody>
      </p:sp>
    </p:spTree>
    <p:extLst>
      <p:ext uri="{BB962C8B-B14F-4D97-AF65-F5344CB8AC3E}">
        <p14:creationId xmlns:p14="http://schemas.microsoft.com/office/powerpoint/2010/main" val="2319451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11</a:t>
            </a:fld>
            <a:endParaRPr lang="en-US"/>
          </a:p>
        </p:txBody>
      </p:sp>
    </p:spTree>
    <p:extLst>
      <p:ext uri="{BB962C8B-B14F-4D97-AF65-F5344CB8AC3E}">
        <p14:creationId xmlns:p14="http://schemas.microsoft.com/office/powerpoint/2010/main" val="104007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12</a:t>
            </a:fld>
            <a:endParaRPr lang="en-US"/>
          </a:p>
        </p:txBody>
      </p:sp>
    </p:spTree>
    <p:extLst>
      <p:ext uri="{BB962C8B-B14F-4D97-AF65-F5344CB8AC3E}">
        <p14:creationId xmlns:p14="http://schemas.microsoft.com/office/powerpoint/2010/main" val="2408525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2446" tIns="46223" rIns="92446" bIns="46223" anchor="b"/>
          <a:lstStyle/>
          <a:p>
            <a:pPr algn="r" eaLnBrk="0" hangingPunct="0"/>
            <a:fld id="{4ED53FB1-2F25-472F-A89B-2329C11372F2}" type="slidenum">
              <a:rPr lang="en-US" sz="1200"/>
              <a:pPr algn="r" eaLnBrk="0" hangingPunct="0"/>
              <a:t>13</a:t>
            </a:fld>
            <a:endParaRPr lang="en-US"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09066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14</a:t>
            </a:fld>
            <a:endParaRPr lang="en-US"/>
          </a:p>
        </p:txBody>
      </p:sp>
    </p:spTree>
    <p:extLst>
      <p:ext uri="{BB962C8B-B14F-4D97-AF65-F5344CB8AC3E}">
        <p14:creationId xmlns:p14="http://schemas.microsoft.com/office/powerpoint/2010/main" val="266553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15</a:t>
            </a:fld>
            <a:endParaRPr lang="en-US"/>
          </a:p>
        </p:txBody>
      </p:sp>
    </p:spTree>
    <p:extLst>
      <p:ext uri="{BB962C8B-B14F-4D97-AF65-F5344CB8AC3E}">
        <p14:creationId xmlns:p14="http://schemas.microsoft.com/office/powerpoint/2010/main" val="3351997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16</a:t>
            </a:fld>
            <a:endParaRPr lang="en-US"/>
          </a:p>
        </p:txBody>
      </p:sp>
    </p:spTree>
    <p:extLst>
      <p:ext uri="{BB962C8B-B14F-4D97-AF65-F5344CB8AC3E}">
        <p14:creationId xmlns:p14="http://schemas.microsoft.com/office/powerpoint/2010/main" val="2892985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2446" tIns="46223" rIns="92446" bIns="46223" anchor="b"/>
          <a:lstStyle/>
          <a:p>
            <a:pPr algn="r" eaLnBrk="0" hangingPunct="0"/>
            <a:fld id="{50214045-F9D1-4CD2-9D34-DB4B0E5122CD}" type="slidenum">
              <a:rPr lang="en-US" sz="1200"/>
              <a:pPr algn="r" eaLnBrk="0" hangingPunct="0"/>
              <a:t>17</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00670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718171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48384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68956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20</a:t>
            </a:fld>
            <a:endParaRPr lang="en-US"/>
          </a:p>
        </p:txBody>
      </p:sp>
    </p:spTree>
    <p:extLst>
      <p:ext uri="{BB962C8B-B14F-4D97-AF65-F5344CB8AC3E}">
        <p14:creationId xmlns:p14="http://schemas.microsoft.com/office/powerpoint/2010/main" val="428690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328910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513010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2446" tIns="46223" rIns="92446" bIns="46223" anchor="b"/>
          <a:lstStyle/>
          <a:p>
            <a:pPr algn="r" eaLnBrk="0" hangingPunct="0"/>
            <a:fld id="{50214045-F9D1-4CD2-9D34-DB4B0E5122CD}" type="slidenum">
              <a:rPr lang="en-US" sz="1200"/>
              <a:pPr algn="r" eaLnBrk="0" hangingPunct="0"/>
              <a:t>23</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46942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24</a:t>
            </a:fld>
            <a:endParaRPr lang="en-US"/>
          </a:p>
        </p:txBody>
      </p:sp>
    </p:spTree>
    <p:extLst>
      <p:ext uri="{BB962C8B-B14F-4D97-AF65-F5344CB8AC3E}">
        <p14:creationId xmlns:p14="http://schemas.microsoft.com/office/powerpoint/2010/main" val="2383692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Example:  training on how to build a case and talk to payers included in the Business Foundations course incorporates many different leadership skills</a:t>
            </a:r>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25</a:t>
            </a:fld>
            <a:endParaRPr lang="en-US"/>
          </a:p>
        </p:txBody>
      </p:sp>
    </p:spTree>
    <p:extLst>
      <p:ext uri="{BB962C8B-B14F-4D97-AF65-F5344CB8AC3E}">
        <p14:creationId xmlns:p14="http://schemas.microsoft.com/office/powerpoint/2010/main" val="1602402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26</a:t>
            </a:fld>
            <a:endParaRPr lang="en-US"/>
          </a:p>
        </p:txBody>
      </p:sp>
    </p:spTree>
    <p:extLst>
      <p:ext uri="{BB962C8B-B14F-4D97-AF65-F5344CB8AC3E}">
        <p14:creationId xmlns:p14="http://schemas.microsoft.com/office/powerpoint/2010/main" val="970235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NSGC has been exposed best practices is association management from the literature, and continues to strive for and adopt leading practices in areas such as governance, board function, nominations and elections.  </a:t>
            </a:r>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27</a:t>
            </a:fld>
            <a:endParaRPr lang="en-US"/>
          </a:p>
        </p:txBody>
      </p:sp>
    </p:spTree>
    <p:extLst>
      <p:ext uri="{BB962C8B-B14F-4D97-AF65-F5344CB8AC3E}">
        <p14:creationId xmlns:p14="http://schemas.microsoft.com/office/powerpoint/2010/main" val="3313094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2446" tIns="46223" rIns="92446" bIns="46223" anchor="b"/>
          <a:lstStyle/>
          <a:p>
            <a:pPr algn="r" eaLnBrk="0" hangingPunct="0"/>
            <a:fld id="{50214045-F9D1-4CD2-9D34-DB4B0E5122CD}" type="slidenum">
              <a:rPr lang="en-US" sz="1200"/>
              <a:pPr algn="r" eaLnBrk="0" hangingPunct="0"/>
              <a:t>28</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33792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29</a:t>
            </a:fld>
            <a:endParaRPr lang="en-US"/>
          </a:p>
        </p:txBody>
      </p:sp>
    </p:spTree>
    <p:extLst>
      <p:ext uri="{BB962C8B-B14F-4D97-AF65-F5344CB8AC3E}">
        <p14:creationId xmlns:p14="http://schemas.microsoft.com/office/powerpoint/2010/main" val="3554318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3</a:t>
            </a:fld>
            <a:endParaRPr lang="en-US"/>
          </a:p>
        </p:txBody>
      </p:sp>
    </p:spTree>
    <p:extLst>
      <p:ext uri="{BB962C8B-B14F-4D97-AF65-F5344CB8AC3E}">
        <p14:creationId xmlns:p14="http://schemas.microsoft.com/office/powerpoint/2010/main" val="3475951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30</a:t>
            </a:fld>
            <a:endParaRPr lang="en-US"/>
          </a:p>
        </p:txBody>
      </p:sp>
    </p:spTree>
    <p:extLst>
      <p:ext uri="{BB962C8B-B14F-4D97-AF65-F5344CB8AC3E}">
        <p14:creationId xmlns:p14="http://schemas.microsoft.com/office/powerpoint/2010/main" val="3105102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31</a:t>
            </a:fld>
            <a:endParaRPr lang="en-US"/>
          </a:p>
        </p:txBody>
      </p:sp>
    </p:spTree>
    <p:extLst>
      <p:ext uri="{BB962C8B-B14F-4D97-AF65-F5344CB8AC3E}">
        <p14:creationId xmlns:p14="http://schemas.microsoft.com/office/powerpoint/2010/main" val="689367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MaryAnn/</a:t>
            </a:r>
            <a:r>
              <a:rPr lang="en-US" dirty="0" err="1" smtClean="0"/>
              <a:t>dan</a:t>
            </a:r>
            <a:r>
              <a:rPr lang="en-US" dirty="0" smtClean="0"/>
              <a:t>-</a:t>
            </a:r>
            <a:r>
              <a:rPr lang="en-US" baseline="0" dirty="0" smtClean="0"/>
              <a:t> prenatal</a:t>
            </a:r>
          </a:p>
          <a:p>
            <a:r>
              <a:rPr lang="en-US" baseline="0" dirty="0" err="1" smtClean="0"/>
              <a:t>peds</a:t>
            </a:r>
            <a:r>
              <a:rPr lang="en-US" baseline="0" dirty="0" smtClean="0"/>
              <a:t>/- carrie</a:t>
            </a:r>
            <a:br>
              <a:rPr lang="en-US" baseline="0" dirty="0" smtClean="0"/>
            </a:br>
            <a:r>
              <a:rPr lang="en-US" baseline="0" dirty="0" err="1" smtClean="0"/>
              <a:t>Erynn</a:t>
            </a:r>
            <a:r>
              <a:rPr lang="en-US" baseline="0" dirty="0" smtClean="0"/>
              <a:t> Gordon/</a:t>
            </a:r>
            <a:r>
              <a:rPr lang="en-US" baseline="0" dirty="0" err="1" smtClean="0"/>
              <a:t>sara</a:t>
            </a:r>
            <a:r>
              <a:rPr lang="en-US" baseline="0" dirty="0" smtClean="0"/>
              <a:t> </a:t>
            </a:r>
            <a:r>
              <a:rPr lang="en-US" baseline="0" dirty="0" err="1" smtClean="0"/>
              <a:t>riordan</a:t>
            </a:r>
            <a:r>
              <a:rPr lang="en-US" baseline="0" dirty="0" smtClean="0"/>
              <a:t>- personalized medicine</a:t>
            </a:r>
            <a:br>
              <a:rPr lang="en-US" baseline="0" dirty="0" smtClean="0"/>
            </a:br>
            <a:r>
              <a:rPr lang="en-US" baseline="0" dirty="0" smtClean="0"/>
              <a:t>joy/</a:t>
            </a:r>
            <a:r>
              <a:rPr lang="en-US" baseline="0" dirty="0" err="1" smtClean="0"/>
              <a:t>kaylene</a:t>
            </a:r>
            <a:r>
              <a:rPr lang="en-US" baseline="0" dirty="0" smtClean="0"/>
              <a:t>/</a:t>
            </a:r>
            <a:r>
              <a:rPr lang="en-US" baseline="0" dirty="0" err="1" smtClean="0"/>
              <a:t>marvin</a:t>
            </a:r>
            <a:r>
              <a:rPr lang="en-US" baseline="0" dirty="0" smtClean="0"/>
              <a:t>/</a:t>
            </a:r>
            <a:r>
              <a:rPr lang="en-US" baseline="0" dirty="0" err="1" smtClean="0"/>
              <a:t>freivogel</a:t>
            </a:r>
            <a:r>
              <a:rPr lang="en-US" baseline="0" dirty="0" smtClean="0"/>
              <a:t>- cancer</a:t>
            </a:r>
          </a:p>
          <a:p>
            <a:r>
              <a:rPr lang="en-US" baseline="0" dirty="0" smtClean="0"/>
              <a:t>Jehannine/laura/</a:t>
            </a:r>
            <a:r>
              <a:rPr lang="en-US" baseline="0" dirty="0" err="1" smtClean="0"/>
              <a:t>dunn</a:t>
            </a:r>
            <a:r>
              <a:rPr lang="en-US" baseline="0" dirty="0" smtClean="0"/>
              <a:t>- other</a:t>
            </a:r>
          </a:p>
          <a:p>
            <a:endParaRPr lang="en-US" dirty="0"/>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32</a:t>
            </a:fld>
            <a:endParaRPr lang="en-US"/>
          </a:p>
        </p:txBody>
      </p:sp>
    </p:spTree>
    <p:extLst>
      <p:ext uri="{BB962C8B-B14F-4D97-AF65-F5344CB8AC3E}">
        <p14:creationId xmlns:p14="http://schemas.microsoft.com/office/powerpoint/2010/main" val="38137797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Previous years we’ve been light in 4 and heavy </a:t>
            </a:r>
          </a:p>
          <a:p>
            <a:r>
              <a:rPr lang="en-US" dirty="0"/>
              <a:t>in 1, 2 and 6</a:t>
            </a:r>
          </a:p>
          <a:p>
            <a:endParaRPr lang="en-US" dirty="0"/>
          </a:p>
          <a:p>
            <a:r>
              <a:rPr lang="en-US" dirty="0"/>
              <a:t>And people move jobs during board term much more than in previous years.</a:t>
            </a:r>
          </a:p>
          <a:p>
            <a:endParaRPr lang="en-US" dirty="0"/>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33</a:t>
            </a:fld>
            <a:endParaRPr lang="en-US"/>
          </a:p>
        </p:txBody>
      </p:sp>
    </p:spTree>
    <p:extLst>
      <p:ext uri="{BB962C8B-B14F-4D97-AF65-F5344CB8AC3E}">
        <p14:creationId xmlns:p14="http://schemas.microsoft.com/office/powerpoint/2010/main" val="1243231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34</a:t>
            </a:fld>
            <a:endParaRPr lang="en-US"/>
          </a:p>
        </p:txBody>
      </p:sp>
    </p:spTree>
    <p:extLst>
      <p:ext uri="{BB962C8B-B14F-4D97-AF65-F5344CB8AC3E}">
        <p14:creationId xmlns:p14="http://schemas.microsoft.com/office/powerpoint/2010/main" val="12201778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in anything that may need to be updated based on Board discussion</a:t>
            </a:r>
            <a:endParaRPr lang="en-US" dirty="0"/>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35</a:t>
            </a:fld>
            <a:endParaRPr lang="en-US"/>
          </a:p>
        </p:txBody>
      </p:sp>
    </p:spTree>
    <p:extLst>
      <p:ext uri="{BB962C8B-B14F-4D97-AF65-F5344CB8AC3E}">
        <p14:creationId xmlns:p14="http://schemas.microsoft.com/office/powerpoint/2010/main" val="36197078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2446" tIns="46223" rIns="92446" bIns="46223" anchor="b"/>
          <a:lstStyle/>
          <a:p>
            <a:pPr algn="r" eaLnBrk="0" hangingPunct="0"/>
            <a:fld id="{50214045-F9D1-4CD2-9D34-DB4B0E5122CD}" type="slidenum">
              <a:rPr lang="en-US" sz="1200"/>
              <a:pPr algn="r" eaLnBrk="0" hangingPunct="0"/>
              <a:t>36</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282016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2446" tIns="46223" rIns="92446" bIns="46223" anchor="b"/>
          <a:lstStyle/>
          <a:p>
            <a:pPr algn="r" eaLnBrk="0" hangingPunct="0"/>
            <a:fld id="{E01537D4-5EE3-4DF3-BA57-9E2FC8012B39}" type="slidenum">
              <a:rPr lang="en-US" sz="1200"/>
              <a:pPr algn="r" eaLnBrk="0" hangingPunct="0"/>
              <a:t>37</a:t>
            </a:fld>
            <a:endParaRPr lang="en-US" sz="1200"/>
          </a:p>
        </p:txBody>
      </p:sp>
      <p:sp>
        <p:nvSpPr>
          <p:cNvPr id="33794" name="Rectangle 2"/>
          <p:cNvSpPr>
            <a:spLocks noGrp="1" noRot="1" noChangeAspect="1" noChangeArrowheads="1" noTextEdit="1"/>
          </p:cNvSpPr>
          <p:nvPr>
            <p:ph type="sldImg"/>
          </p:nvPr>
        </p:nvSpPr>
        <p:spPr>
          <a:xfrm>
            <a:off x="1190625" y="693738"/>
            <a:ext cx="4630738" cy="3473450"/>
          </a:xfrm>
          <a:ln/>
        </p:spPr>
      </p:sp>
      <p:sp>
        <p:nvSpPr>
          <p:cNvPr id="33795" name="Rectangle 3"/>
          <p:cNvSpPr>
            <a:spLocks noGrp="1" noChangeArrowheads="1"/>
          </p:cNvSpPr>
          <p:nvPr>
            <p:ph type="body" idx="1"/>
          </p:nvPr>
        </p:nvSpPr>
        <p:spPr>
          <a:xfrm>
            <a:off x="311574" y="4399651"/>
            <a:ext cx="6387253" cy="4628833"/>
          </a:xfrm>
          <a:noFill/>
          <a:ln/>
        </p:spPr>
        <p:txBody>
          <a:bodyPr lIns="92222" tIns="46113" rIns="92222" bIns="46113"/>
          <a:lstStyle/>
          <a:p>
            <a:pPr defTabSz="940508" eaLnBrk="1" hangingPunct="1">
              <a:spcBef>
                <a:spcPct val="0"/>
              </a:spcBef>
            </a:pPr>
            <a:endParaRPr lang="en-US" sz="1400"/>
          </a:p>
        </p:txBody>
      </p:sp>
    </p:spTree>
    <p:extLst>
      <p:ext uri="{BB962C8B-B14F-4D97-AF65-F5344CB8AC3E}">
        <p14:creationId xmlns:p14="http://schemas.microsoft.com/office/powerpoint/2010/main" val="3191795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38</a:t>
            </a:fld>
            <a:endParaRPr lang="en-US"/>
          </a:p>
        </p:txBody>
      </p:sp>
    </p:spTree>
    <p:extLst>
      <p:ext uri="{BB962C8B-B14F-4D97-AF65-F5344CB8AC3E}">
        <p14:creationId xmlns:p14="http://schemas.microsoft.com/office/powerpoint/2010/main" val="17610796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2446" tIns="46223" rIns="92446" bIns="46223" anchor="b"/>
          <a:lstStyle/>
          <a:p>
            <a:pPr algn="r" eaLnBrk="0" hangingPunct="0"/>
            <a:fld id="{21DEB363-2350-4CFA-B975-3427C57E1F73}" type="slidenum">
              <a:rPr lang="en-US" sz="1200"/>
              <a:pPr algn="r" eaLnBrk="0" hangingPunct="0"/>
              <a:t>39</a:t>
            </a:fld>
            <a:endParaRPr lang="en-US" sz="12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9815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978876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40</a:t>
            </a:fld>
            <a:endParaRPr lang="en-US"/>
          </a:p>
        </p:txBody>
      </p:sp>
    </p:spTree>
    <p:extLst>
      <p:ext uri="{BB962C8B-B14F-4D97-AF65-F5344CB8AC3E}">
        <p14:creationId xmlns:p14="http://schemas.microsoft.com/office/powerpoint/2010/main" val="23270886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41</a:t>
            </a:fld>
            <a:endParaRPr lang="en-US"/>
          </a:p>
        </p:txBody>
      </p:sp>
    </p:spTree>
    <p:extLst>
      <p:ext uri="{BB962C8B-B14F-4D97-AF65-F5344CB8AC3E}">
        <p14:creationId xmlns:p14="http://schemas.microsoft.com/office/powerpoint/2010/main" val="307266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42</a:t>
            </a:fld>
            <a:endParaRPr lang="en-US"/>
          </a:p>
        </p:txBody>
      </p:sp>
    </p:spTree>
    <p:extLst>
      <p:ext uri="{BB962C8B-B14F-4D97-AF65-F5344CB8AC3E}">
        <p14:creationId xmlns:p14="http://schemas.microsoft.com/office/powerpoint/2010/main" val="42809831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2446" tIns="46223" rIns="92446" bIns="46223" anchor="b"/>
          <a:lstStyle/>
          <a:p>
            <a:pPr algn="r" eaLnBrk="0" hangingPunct="0"/>
            <a:fld id="{BF65AB0A-80EB-420C-866C-9B677264AE24}" type="slidenum">
              <a:rPr lang="en-US" sz="1200"/>
              <a:pPr algn="r" eaLnBrk="0" hangingPunct="0"/>
              <a:t>43</a:t>
            </a:fld>
            <a:endParaRPr lang="en-US" sz="1200"/>
          </a:p>
        </p:txBody>
      </p:sp>
      <p:sp>
        <p:nvSpPr>
          <p:cNvPr id="44034" name="Rectangle 2"/>
          <p:cNvSpPr>
            <a:spLocks noGrp="1" noRot="1" noChangeAspect="1" noChangeArrowheads="1" noTextEdit="1"/>
          </p:cNvSpPr>
          <p:nvPr>
            <p:ph type="sldImg"/>
          </p:nvPr>
        </p:nvSpPr>
        <p:spPr>
          <a:xfrm>
            <a:off x="1190625" y="693738"/>
            <a:ext cx="4630738" cy="3473450"/>
          </a:xfrm>
          <a:ln/>
        </p:spPr>
      </p:sp>
      <p:sp>
        <p:nvSpPr>
          <p:cNvPr id="44035" name="Rectangle 3"/>
          <p:cNvSpPr>
            <a:spLocks noGrp="1" noChangeArrowheads="1"/>
          </p:cNvSpPr>
          <p:nvPr>
            <p:ph type="body" idx="1"/>
          </p:nvPr>
        </p:nvSpPr>
        <p:spPr>
          <a:xfrm>
            <a:off x="934721" y="4399651"/>
            <a:ext cx="5140960" cy="4165627"/>
          </a:xfrm>
          <a:noFill/>
          <a:ln/>
        </p:spPr>
        <p:txBody>
          <a:bodyPr lIns="92222" tIns="46113" rIns="92222" bIns="46113"/>
          <a:lstStyle/>
          <a:p>
            <a:pPr defTabSz="940508" eaLnBrk="1" hangingPunct="1">
              <a:spcBef>
                <a:spcPct val="0"/>
              </a:spcBef>
            </a:pPr>
            <a:endParaRPr lang="en-US" sz="1400"/>
          </a:p>
        </p:txBody>
      </p:sp>
    </p:spTree>
    <p:extLst>
      <p:ext uri="{BB962C8B-B14F-4D97-AF65-F5344CB8AC3E}">
        <p14:creationId xmlns:p14="http://schemas.microsoft.com/office/powerpoint/2010/main" val="22386119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2446" tIns="46223" rIns="92446" bIns="46223" anchor="b"/>
          <a:lstStyle/>
          <a:p>
            <a:pPr algn="r" eaLnBrk="0" hangingPunct="0"/>
            <a:fld id="{BF65AB0A-80EB-420C-866C-9B677264AE24}" type="slidenum">
              <a:rPr lang="en-US" sz="1200"/>
              <a:pPr algn="r" eaLnBrk="0" hangingPunct="0"/>
              <a:t>44</a:t>
            </a:fld>
            <a:endParaRPr lang="en-US" sz="1200"/>
          </a:p>
        </p:txBody>
      </p:sp>
      <p:sp>
        <p:nvSpPr>
          <p:cNvPr id="44034" name="Rectangle 2"/>
          <p:cNvSpPr>
            <a:spLocks noGrp="1" noRot="1" noChangeAspect="1" noChangeArrowheads="1" noTextEdit="1"/>
          </p:cNvSpPr>
          <p:nvPr>
            <p:ph type="sldImg"/>
          </p:nvPr>
        </p:nvSpPr>
        <p:spPr>
          <a:xfrm>
            <a:off x="1190625" y="693738"/>
            <a:ext cx="4630738" cy="3473450"/>
          </a:xfrm>
          <a:ln/>
        </p:spPr>
      </p:sp>
      <p:sp>
        <p:nvSpPr>
          <p:cNvPr id="44035" name="Rectangle 3"/>
          <p:cNvSpPr>
            <a:spLocks noGrp="1" noChangeArrowheads="1"/>
          </p:cNvSpPr>
          <p:nvPr>
            <p:ph type="body" idx="1"/>
          </p:nvPr>
        </p:nvSpPr>
        <p:spPr>
          <a:xfrm>
            <a:off x="934721" y="4399651"/>
            <a:ext cx="5140960" cy="4165627"/>
          </a:xfrm>
          <a:noFill/>
          <a:ln/>
        </p:spPr>
        <p:txBody>
          <a:bodyPr lIns="92222" tIns="46113" rIns="92222" bIns="46113"/>
          <a:lstStyle/>
          <a:p>
            <a:pPr defTabSz="940508" eaLnBrk="1" hangingPunct="1">
              <a:spcBef>
                <a:spcPct val="0"/>
              </a:spcBef>
            </a:pPr>
            <a:endParaRPr lang="en-US" sz="1400"/>
          </a:p>
        </p:txBody>
      </p:sp>
    </p:spTree>
    <p:extLst>
      <p:ext uri="{BB962C8B-B14F-4D97-AF65-F5344CB8AC3E}">
        <p14:creationId xmlns:p14="http://schemas.microsoft.com/office/powerpoint/2010/main" val="35089360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45</a:t>
            </a:fld>
            <a:endParaRPr lang="en-US"/>
          </a:p>
        </p:txBody>
      </p:sp>
    </p:spTree>
    <p:extLst>
      <p:ext uri="{BB962C8B-B14F-4D97-AF65-F5344CB8AC3E}">
        <p14:creationId xmlns:p14="http://schemas.microsoft.com/office/powerpoint/2010/main" val="5161223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2446" tIns="46223" rIns="92446" bIns="46223" anchor="b"/>
          <a:lstStyle/>
          <a:p>
            <a:pPr algn="r" eaLnBrk="0" hangingPunct="0"/>
            <a:fld id="{F007DE90-4550-40A1-9EC2-E4827FE0146E}" type="slidenum">
              <a:rPr lang="en-US" sz="1200"/>
              <a:pPr algn="r" eaLnBrk="0" hangingPunct="0"/>
              <a:t>46</a:t>
            </a:fld>
            <a:endParaRPr lang="en-US" sz="1200"/>
          </a:p>
        </p:txBody>
      </p:sp>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r>
              <a:rPr lang="en-US" dirty="0" smtClean="0"/>
              <a:t>Bonnie request:</a:t>
            </a:r>
          </a:p>
          <a:p>
            <a:pPr eaLnBrk="1" hangingPunct="1"/>
            <a:endParaRPr lang="en-US" dirty="0" smtClean="0"/>
          </a:p>
          <a:p>
            <a:pPr defTabSz="924458" eaLnBrk="1" hangingPunct="1">
              <a:defRPr/>
            </a:pPr>
            <a:r>
              <a:rPr lang="en-US" dirty="0"/>
              <a:t>“Pat wanted to have her picture touched up so she looks like Angelina Jolie.   If you have that technology available to you, I would like to look like Sandra Bullock.   We would appreciate the help.”</a:t>
            </a:r>
          </a:p>
          <a:p>
            <a:pPr eaLnBrk="1" hangingPunct="1"/>
            <a:endParaRPr lang="en-US" dirty="0" smtClean="0"/>
          </a:p>
        </p:txBody>
      </p:sp>
      <p:sp>
        <p:nvSpPr>
          <p:cNvPr id="47108" name="Slide Number Placeholder 3"/>
          <p:cNvSpPr txBox="1">
            <a:spLocks noGrp="1"/>
          </p:cNvSpPr>
          <p:nvPr/>
        </p:nvSpPr>
        <p:spPr bwMode="auto">
          <a:xfrm>
            <a:off x="3972560" y="8831580"/>
            <a:ext cx="3037840" cy="464820"/>
          </a:xfrm>
          <a:prstGeom prst="rect">
            <a:avLst/>
          </a:prstGeom>
          <a:noFill/>
          <a:ln w="9525">
            <a:noFill/>
            <a:miter lim="800000"/>
            <a:headEnd/>
            <a:tailEnd/>
          </a:ln>
        </p:spPr>
        <p:txBody>
          <a:bodyPr lIns="92446" tIns="46223" rIns="92446" bIns="46223" anchor="b"/>
          <a:lstStyle/>
          <a:p>
            <a:pPr algn="r" eaLnBrk="0" hangingPunct="0"/>
            <a:fld id="{BA3C0DA4-7D79-42E7-AA9D-DF5B7EB6276B}" type="slidenum">
              <a:rPr lang="en-US" sz="1200"/>
              <a:pPr algn="r" eaLnBrk="0" hangingPunct="0"/>
              <a:t>46</a:t>
            </a:fld>
            <a:endParaRPr lang="en-US" sz="1200"/>
          </a:p>
        </p:txBody>
      </p:sp>
    </p:spTree>
    <p:extLst>
      <p:ext uri="{BB962C8B-B14F-4D97-AF65-F5344CB8AC3E}">
        <p14:creationId xmlns:p14="http://schemas.microsoft.com/office/powerpoint/2010/main" val="21865002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2446" tIns="46223" rIns="92446" bIns="46223" anchor="b"/>
          <a:lstStyle/>
          <a:p>
            <a:pPr algn="r" eaLnBrk="0" hangingPunct="0"/>
            <a:fld id="{F007DE90-4550-40A1-9EC2-E4827FE0146E}" type="slidenum">
              <a:rPr lang="en-US" sz="1200"/>
              <a:pPr algn="r" eaLnBrk="0" hangingPunct="0"/>
              <a:t>47</a:t>
            </a:fld>
            <a:endParaRPr lang="en-US" sz="1200"/>
          </a:p>
        </p:txBody>
      </p:sp>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endParaRPr lang="en-US" smtClean="0"/>
          </a:p>
        </p:txBody>
      </p:sp>
      <p:sp>
        <p:nvSpPr>
          <p:cNvPr id="47108" name="Slide Number Placeholder 3"/>
          <p:cNvSpPr txBox="1">
            <a:spLocks noGrp="1"/>
          </p:cNvSpPr>
          <p:nvPr/>
        </p:nvSpPr>
        <p:spPr bwMode="auto">
          <a:xfrm>
            <a:off x="3972560" y="8831580"/>
            <a:ext cx="3037840" cy="464820"/>
          </a:xfrm>
          <a:prstGeom prst="rect">
            <a:avLst/>
          </a:prstGeom>
          <a:noFill/>
          <a:ln w="9525">
            <a:noFill/>
            <a:miter lim="800000"/>
            <a:headEnd/>
            <a:tailEnd/>
          </a:ln>
        </p:spPr>
        <p:txBody>
          <a:bodyPr lIns="92446" tIns="46223" rIns="92446" bIns="46223" anchor="b"/>
          <a:lstStyle/>
          <a:p>
            <a:pPr algn="r" eaLnBrk="0" hangingPunct="0"/>
            <a:fld id="{BA3C0DA4-7D79-42E7-AA9D-DF5B7EB6276B}" type="slidenum">
              <a:rPr lang="en-US" sz="1200"/>
              <a:pPr algn="r" eaLnBrk="0" hangingPunct="0"/>
              <a:t>47</a:t>
            </a:fld>
            <a:endParaRPr lang="en-US" sz="1200"/>
          </a:p>
        </p:txBody>
      </p:sp>
    </p:spTree>
    <p:extLst>
      <p:ext uri="{BB962C8B-B14F-4D97-AF65-F5344CB8AC3E}">
        <p14:creationId xmlns:p14="http://schemas.microsoft.com/office/powerpoint/2010/main" val="8892004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2446" tIns="46223" rIns="92446" bIns="46223" anchor="b"/>
          <a:lstStyle/>
          <a:p>
            <a:pPr algn="r" eaLnBrk="0" hangingPunct="0"/>
            <a:fld id="{8BFA088E-11A1-46F3-A23D-692DC6E5BF6E}" type="slidenum">
              <a:rPr lang="en-US" sz="1200"/>
              <a:pPr algn="r" eaLnBrk="0" hangingPunct="0"/>
              <a:t>48</a:t>
            </a:fld>
            <a:endParaRPr lang="en-US" sz="1200"/>
          </a:p>
        </p:txBody>
      </p:sp>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en-US" smtClean="0"/>
          </a:p>
        </p:txBody>
      </p:sp>
      <p:sp>
        <p:nvSpPr>
          <p:cNvPr id="51204" name="Slide Number Placeholder 3"/>
          <p:cNvSpPr txBox="1">
            <a:spLocks noGrp="1"/>
          </p:cNvSpPr>
          <p:nvPr/>
        </p:nvSpPr>
        <p:spPr bwMode="auto">
          <a:xfrm>
            <a:off x="3972560" y="8831580"/>
            <a:ext cx="3037840" cy="464820"/>
          </a:xfrm>
          <a:prstGeom prst="rect">
            <a:avLst/>
          </a:prstGeom>
          <a:noFill/>
          <a:ln w="9525">
            <a:noFill/>
            <a:miter lim="800000"/>
            <a:headEnd/>
            <a:tailEnd/>
          </a:ln>
        </p:spPr>
        <p:txBody>
          <a:bodyPr lIns="92446" tIns="46223" rIns="92446" bIns="46223" anchor="b"/>
          <a:lstStyle/>
          <a:p>
            <a:pPr algn="r" eaLnBrk="0" hangingPunct="0"/>
            <a:fld id="{11E5C1D0-E7C5-4AE3-9A0E-7A85EDDE7D8B}" type="slidenum">
              <a:rPr lang="en-US" sz="1200"/>
              <a:pPr algn="r" eaLnBrk="0" hangingPunct="0"/>
              <a:t>48</a:t>
            </a:fld>
            <a:endParaRPr lang="en-US" sz="1200"/>
          </a:p>
        </p:txBody>
      </p:sp>
    </p:spTree>
    <p:extLst>
      <p:ext uri="{BB962C8B-B14F-4D97-AF65-F5344CB8AC3E}">
        <p14:creationId xmlns:p14="http://schemas.microsoft.com/office/powerpoint/2010/main" val="34137745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2446" tIns="46223" rIns="92446" bIns="46223" anchor="b"/>
          <a:lstStyle/>
          <a:p>
            <a:pPr algn="r" eaLnBrk="0" hangingPunct="0"/>
            <a:fld id="{A7582BF3-9655-4476-A439-E755F913439C}" type="slidenum">
              <a:rPr lang="en-US" sz="1200"/>
              <a:pPr algn="r" eaLnBrk="0" hangingPunct="0"/>
              <a:t>49</a:t>
            </a:fld>
            <a:endParaRPr lang="en-US" sz="1200"/>
          </a:p>
        </p:txBody>
      </p:sp>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en-US" smtClean="0"/>
          </a:p>
        </p:txBody>
      </p:sp>
      <p:sp>
        <p:nvSpPr>
          <p:cNvPr id="53252" name="Slide Number Placeholder 3"/>
          <p:cNvSpPr txBox="1">
            <a:spLocks noGrp="1"/>
          </p:cNvSpPr>
          <p:nvPr/>
        </p:nvSpPr>
        <p:spPr bwMode="auto">
          <a:xfrm>
            <a:off x="3972560" y="8831580"/>
            <a:ext cx="3037840" cy="464820"/>
          </a:xfrm>
          <a:prstGeom prst="rect">
            <a:avLst/>
          </a:prstGeom>
          <a:noFill/>
          <a:ln w="9525">
            <a:noFill/>
            <a:miter lim="800000"/>
            <a:headEnd/>
            <a:tailEnd/>
          </a:ln>
        </p:spPr>
        <p:txBody>
          <a:bodyPr lIns="92446" tIns="46223" rIns="92446" bIns="46223" anchor="b"/>
          <a:lstStyle/>
          <a:p>
            <a:pPr algn="r" eaLnBrk="0" hangingPunct="0"/>
            <a:fld id="{7576AAF4-DBF2-44C5-93C2-62E3945B4915}" type="slidenum">
              <a:rPr lang="en-US" sz="1200"/>
              <a:pPr algn="r" eaLnBrk="0" hangingPunct="0"/>
              <a:t>49</a:t>
            </a:fld>
            <a:endParaRPr lang="en-US" sz="1200"/>
          </a:p>
        </p:txBody>
      </p:sp>
    </p:spTree>
    <p:extLst>
      <p:ext uri="{BB962C8B-B14F-4D97-AF65-F5344CB8AC3E}">
        <p14:creationId xmlns:p14="http://schemas.microsoft.com/office/powerpoint/2010/main" val="1643496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p:spPr>
        <p:txBody>
          <a:bodyPr/>
          <a:lstStyle/>
          <a:p>
            <a:endParaRPr lang="en-US" sz="1600" dirty="0"/>
          </a:p>
        </p:txBody>
      </p:sp>
    </p:spTree>
    <p:extLst>
      <p:ext uri="{BB962C8B-B14F-4D97-AF65-F5344CB8AC3E}">
        <p14:creationId xmlns:p14="http://schemas.microsoft.com/office/powerpoint/2010/main" val="33988820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50</a:t>
            </a:fld>
            <a:endParaRPr lang="en-US"/>
          </a:p>
        </p:txBody>
      </p:sp>
    </p:spTree>
    <p:extLst>
      <p:ext uri="{BB962C8B-B14F-4D97-AF65-F5344CB8AC3E}">
        <p14:creationId xmlns:p14="http://schemas.microsoft.com/office/powerpoint/2010/main" val="14750571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51</a:t>
            </a:fld>
            <a:endParaRPr lang="en-US"/>
          </a:p>
        </p:txBody>
      </p:sp>
    </p:spTree>
    <p:extLst>
      <p:ext uri="{BB962C8B-B14F-4D97-AF65-F5344CB8AC3E}">
        <p14:creationId xmlns:p14="http://schemas.microsoft.com/office/powerpoint/2010/main" val="10184788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52</a:t>
            </a:fld>
            <a:endParaRPr lang="en-US"/>
          </a:p>
        </p:txBody>
      </p:sp>
    </p:spTree>
    <p:extLst>
      <p:ext uri="{BB962C8B-B14F-4D97-AF65-F5344CB8AC3E}">
        <p14:creationId xmlns:p14="http://schemas.microsoft.com/office/powerpoint/2010/main" val="36569392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53</a:t>
            </a:fld>
            <a:endParaRPr lang="en-US"/>
          </a:p>
        </p:txBody>
      </p:sp>
    </p:spTree>
    <p:extLst>
      <p:ext uri="{BB962C8B-B14F-4D97-AF65-F5344CB8AC3E}">
        <p14:creationId xmlns:p14="http://schemas.microsoft.com/office/powerpoint/2010/main" val="9593998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54</a:t>
            </a:fld>
            <a:endParaRPr lang="en-US"/>
          </a:p>
        </p:txBody>
      </p:sp>
    </p:spTree>
    <p:extLst>
      <p:ext uri="{BB962C8B-B14F-4D97-AF65-F5344CB8AC3E}">
        <p14:creationId xmlns:p14="http://schemas.microsoft.com/office/powerpoint/2010/main" val="24925047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55</a:t>
            </a:fld>
            <a:endParaRPr lang="en-US"/>
          </a:p>
        </p:txBody>
      </p:sp>
    </p:spTree>
    <p:extLst>
      <p:ext uri="{BB962C8B-B14F-4D97-AF65-F5344CB8AC3E}">
        <p14:creationId xmlns:p14="http://schemas.microsoft.com/office/powerpoint/2010/main" val="18272519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56</a:t>
            </a:fld>
            <a:endParaRPr lang="en-US"/>
          </a:p>
        </p:txBody>
      </p:sp>
    </p:spTree>
    <p:extLst>
      <p:ext uri="{BB962C8B-B14F-4D97-AF65-F5344CB8AC3E}">
        <p14:creationId xmlns:p14="http://schemas.microsoft.com/office/powerpoint/2010/main" val="1275466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57</a:t>
            </a:fld>
            <a:endParaRPr lang="en-US"/>
          </a:p>
        </p:txBody>
      </p:sp>
    </p:spTree>
    <p:extLst>
      <p:ext uri="{BB962C8B-B14F-4D97-AF65-F5344CB8AC3E}">
        <p14:creationId xmlns:p14="http://schemas.microsoft.com/office/powerpoint/2010/main" val="22164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66139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ln/>
        </p:spPr>
      </p:sp>
      <p:sp>
        <p:nvSpPr>
          <p:cNvPr id="72706" name="Rectangle 3"/>
          <p:cNvSpPr>
            <a:spLocks noGrp="1" noChangeArrowheads="1"/>
          </p:cNvSpPr>
          <p:nvPr>
            <p:ph type="body" idx="1"/>
          </p:nvPr>
        </p:nvSpPr>
        <p:spPr>
          <a:noFill/>
          <a:ln/>
        </p:spPr>
        <p:txBody>
          <a:bodyPr/>
          <a:lstStyle/>
          <a:p>
            <a:r>
              <a:rPr lang="en-US" dirty="0" smtClean="0"/>
              <a:t>Thank you to Brenda and Karen who are rolling off</a:t>
            </a:r>
          </a:p>
        </p:txBody>
      </p:sp>
    </p:spTree>
    <p:extLst>
      <p:ext uri="{BB962C8B-B14F-4D97-AF65-F5344CB8AC3E}">
        <p14:creationId xmlns:p14="http://schemas.microsoft.com/office/powerpoint/2010/main" val="2640379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ln/>
        </p:spPr>
      </p:sp>
      <p:sp>
        <p:nvSpPr>
          <p:cNvPr id="7475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46731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46D081-7780-475D-8E3F-68559EB3D74A}" type="slidenum">
              <a:rPr lang="en-US" smtClean="0"/>
              <a:pPr>
                <a:defRPr/>
              </a:pPr>
              <a:t>9</a:t>
            </a:fld>
            <a:endParaRPr lang="en-US"/>
          </a:p>
        </p:txBody>
      </p:sp>
    </p:spTree>
    <p:extLst>
      <p:ext uri="{BB962C8B-B14F-4D97-AF65-F5344CB8AC3E}">
        <p14:creationId xmlns:p14="http://schemas.microsoft.com/office/powerpoint/2010/main" val="1787216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Sllide1_Modify"/>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193539" name="Rectangle 3"/>
          <p:cNvSpPr>
            <a:spLocks noGrp="1" noChangeArrowheads="1"/>
          </p:cNvSpPr>
          <p:nvPr>
            <p:ph type="ctrTitle"/>
          </p:nvPr>
        </p:nvSpPr>
        <p:spPr>
          <a:xfrm>
            <a:off x="2209800" y="1295400"/>
            <a:ext cx="6248400" cy="1600200"/>
          </a:xfrm>
        </p:spPr>
        <p:txBody>
          <a:bodyPr anchor="t"/>
          <a:lstStyle>
            <a:lvl1pPr>
              <a:lnSpc>
                <a:spcPts val="3700"/>
              </a:lnSpc>
              <a:defRPr sz="3800">
                <a:solidFill>
                  <a:schemeClr val="bg1"/>
                </a:solidFill>
              </a:defRPr>
            </a:lvl1pPr>
          </a:lstStyle>
          <a:p>
            <a:pPr lvl="0"/>
            <a:r>
              <a:rPr lang="en-US" noProof="0" smtClean="0"/>
              <a:t>Click to edit Master title style</a:t>
            </a:r>
          </a:p>
        </p:txBody>
      </p:sp>
      <p:sp>
        <p:nvSpPr>
          <p:cNvPr id="193540" name="Rectangle 4"/>
          <p:cNvSpPr>
            <a:spLocks noGrp="1" noChangeArrowheads="1"/>
          </p:cNvSpPr>
          <p:nvPr>
            <p:ph type="subTitle" idx="1"/>
          </p:nvPr>
        </p:nvSpPr>
        <p:spPr>
          <a:xfrm>
            <a:off x="2209800" y="2895600"/>
            <a:ext cx="6248400" cy="1143000"/>
          </a:xfrm>
        </p:spPr>
        <p:txBody>
          <a:bodyPr/>
          <a:lstStyle>
            <a:lvl1pPr marL="0" indent="0">
              <a:lnSpc>
                <a:spcPts val="2600"/>
              </a:lnSpc>
              <a:buFont typeface="Wingdings" pitchFamily="2" charset="2"/>
              <a:buNone/>
              <a:defRPr sz="2800"/>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533400"/>
            <a:ext cx="21145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533400"/>
            <a:ext cx="61912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IC-logo-reverse-500-pixels-"/>
          <p:cNvPicPr>
            <a:picLocks noChangeAspect="1" noChangeArrowheads="1"/>
          </p:cNvPicPr>
          <p:nvPr userDrawn="1"/>
        </p:nvPicPr>
        <p:blipFill>
          <a:blip r:embed="rId2" cstate="print"/>
          <a:srcRect/>
          <a:stretch>
            <a:fillRect/>
          </a:stretch>
        </p:blipFill>
        <p:spPr bwMode="auto">
          <a:xfrm>
            <a:off x="3695700" y="531813"/>
            <a:ext cx="4762500" cy="2724150"/>
          </a:xfrm>
          <a:prstGeom prst="rect">
            <a:avLst/>
          </a:prstGeom>
          <a:noFill/>
          <a:ln w="9525">
            <a:noFill/>
            <a:miter lim="800000"/>
            <a:headEnd/>
            <a:tailEnd/>
          </a:ln>
        </p:spPr>
      </p:pic>
      <p:pic>
        <p:nvPicPr>
          <p:cNvPr id="5" name="Picture 8" descr="IC_Swirl_LtCrop"/>
          <p:cNvPicPr>
            <a:picLocks noChangeAspect="1" noChangeArrowheads="1"/>
          </p:cNvPicPr>
          <p:nvPr userDrawn="1"/>
        </p:nvPicPr>
        <p:blipFill>
          <a:blip r:embed="rId3" cstate="print"/>
          <a:srcRect/>
          <a:stretch>
            <a:fillRect/>
          </a:stretch>
        </p:blipFill>
        <p:spPr bwMode="auto">
          <a:xfrm>
            <a:off x="0" y="531813"/>
            <a:ext cx="6764338" cy="6326187"/>
          </a:xfrm>
          <a:prstGeom prst="rect">
            <a:avLst/>
          </a:prstGeom>
          <a:noFill/>
          <a:ln w="9525">
            <a:noFill/>
            <a:miter lim="800000"/>
            <a:headEnd/>
            <a:tailEnd/>
          </a:ln>
        </p:spPr>
      </p:pic>
      <p:pic>
        <p:nvPicPr>
          <p:cNvPr id="6" name="Picture 7" descr="SmithBucklin-Logo-(white)-3"/>
          <p:cNvPicPr>
            <a:picLocks noChangeAspect="1" noChangeArrowheads="1"/>
          </p:cNvPicPr>
          <p:nvPr userDrawn="1"/>
        </p:nvPicPr>
        <p:blipFill>
          <a:blip r:embed="rId4" cstate="print"/>
          <a:srcRect/>
          <a:stretch>
            <a:fillRect/>
          </a:stretch>
        </p:blipFill>
        <p:spPr bwMode="auto">
          <a:xfrm>
            <a:off x="7162800" y="6280150"/>
            <a:ext cx="1828800" cy="425450"/>
          </a:xfrm>
          <a:prstGeom prst="rect">
            <a:avLst/>
          </a:prstGeom>
          <a:noFill/>
          <a:ln w="9525">
            <a:noFill/>
            <a:miter lim="800000"/>
            <a:headEnd/>
            <a:tailEnd/>
          </a:ln>
        </p:spPr>
      </p:pic>
      <p:sp>
        <p:nvSpPr>
          <p:cNvPr id="1531906" name="Rectangle 2"/>
          <p:cNvSpPr>
            <a:spLocks noGrp="1" noChangeArrowheads="1"/>
          </p:cNvSpPr>
          <p:nvPr>
            <p:ph type="ctrTitle"/>
          </p:nvPr>
        </p:nvSpPr>
        <p:spPr>
          <a:xfrm>
            <a:off x="685800" y="3048000"/>
            <a:ext cx="7772400" cy="1470025"/>
          </a:xfrm>
        </p:spPr>
        <p:txBody>
          <a:bodyPr/>
          <a:lstStyle>
            <a:lvl1pPr>
              <a:defRPr/>
            </a:lvl1pPr>
          </a:lstStyle>
          <a:p>
            <a:pPr lvl="0"/>
            <a:r>
              <a:rPr lang="en-US" noProof="0" smtClean="0"/>
              <a:t>Click to edit Master title style</a:t>
            </a:r>
          </a:p>
        </p:txBody>
      </p:sp>
      <p:sp>
        <p:nvSpPr>
          <p:cNvPr id="1531907" name="Rectangle 3"/>
          <p:cNvSpPr>
            <a:spLocks noGrp="1" noChangeArrowheads="1"/>
          </p:cNvSpPr>
          <p:nvPr>
            <p:ph type="subTitle" idx="1"/>
          </p:nvPr>
        </p:nvSpPr>
        <p:spPr>
          <a:xfrm>
            <a:off x="1371600" y="4724400"/>
            <a:ext cx="6400800" cy="1524000"/>
          </a:xfrm>
        </p:spPr>
        <p:txBody>
          <a:bodyPr/>
          <a:lstStyle>
            <a:lvl1pPr marL="0" indent="0" algn="ctr">
              <a:buFontTx/>
              <a:buNone/>
              <a:defRPr/>
            </a:lvl1pPr>
          </a:lstStyle>
          <a:p>
            <a:pPr lvl="0"/>
            <a:r>
              <a:rPr lang="en-US" noProof="0" smtClean="0"/>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baseline="0"/>
            </a:lvl1pPr>
            <a:lvl2pPr>
              <a:defRPr sz="2400" baseline="0"/>
            </a:lvl2pPr>
            <a:lvl3pPr>
              <a:defRPr sz="2000"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dirty="0" smtClean="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2" y="358926"/>
            <a:ext cx="4866908" cy="2742289"/>
          </a:xfrm>
        </p:spPr>
        <p:txBody>
          <a:bodyPr/>
          <a:lstStyle>
            <a:lvl1pPr>
              <a:lnSpc>
                <a:spcPct val="90000"/>
              </a:lnSpc>
              <a:defRPr sz="6600" kern="100" cap="all" spc="-200" baseline="0">
                <a:solidFill>
                  <a:schemeClr val="bg1"/>
                </a:solidFill>
              </a:defRPr>
            </a:lvl1pPr>
          </a:lstStyle>
          <a:p>
            <a:r>
              <a:rPr lang="en-US" dirty="0" smtClean="0"/>
              <a:t>add </a:t>
            </a:r>
            <a:r>
              <a:rPr lang="en-US" dirty="0" err="1" smtClean="0"/>
              <a:t>slidedoc</a:t>
            </a:r>
            <a:r>
              <a:rPr lang="en-US" dirty="0" smtClean="0"/>
              <a:t> title</a:t>
            </a:r>
            <a:endParaRPr lang="en-US" dirty="0"/>
          </a:p>
        </p:txBody>
      </p:sp>
      <p:sp>
        <p:nvSpPr>
          <p:cNvPr id="60" name="Text Placeholder 59"/>
          <p:cNvSpPr>
            <a:spLocks noGrp="1"/>
          </p:cNvSpPr>
          <p:nvPr>
            <p:ph type="body" sz="quarter" idx="10"/>
          </p:nvPr>
        </p:nvSpPr>
        <p:spPr>
          <a:xfrm>
            <a:off x="457200" y="3496729"/>
            <a:ext cx="1497013" cy="2512484"/>
          </a:xfrm>
        </p:spPr>
        <p:txBody>
          <a:bodyPr anchor="b"/>
          <a:lstStyle>
            <a:lvl1pPr>
              <a:lnSpc>
                <a:spcPct val="100000"/>
              </a:lnSpc>
              <a:defRPr sz="1300">
                <a:solidFill>
                  <a:schemeClr val="tx2"/>
                </a:solidFill>
              </a:defRPr>
            </a:lvl1pPr>
            <a:lvl2pPr>
              <a:defRPr b="1"/>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62" name="Straight Connector 61"/>
          <p:cNvCxnSpPr/>
          <p:nvPr userDrawn="1"/>
        </p:nvCxnSpPr>
        <p:spPr>
          <a:xfrm>
            <a:off x="457202" y="6178550"/>
            <a:ext cx="149719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Text Placeholder 59"/>
          <p:cNvSpPr>
            <a:spLocks noGrp="1"/>
          </p:cNvSpPr>
          <p:nvPr>
            <p:ph type="body" sz="quarter" idx="11"/>
          </p:nvPr>
        </p:nvSpPr>
        <p:spPr>
          <a:xfrm>
            <a:off x="5509344" y="5181600"/>
            <a:ext cx="1497013" cy="1022351"/>
          </a:xfrm>
        </p:spPr>
        <p:txBody>
          <a:bodyPr anchor="b"/>
          <a:lstStyle>
            <a:lvl1pPr algn="r">
              <a:lnSpc>
                <a:spcPct val="100000"/>
              </a:lnSpc>
              <a:defRPr sz="1300" b="1">
                <a:solidFill>
                  <a:schemeClr val="bg1"/>
                </a:solidFill>
              </a:defRPr>
            </a:lvl1pPr>
            <a:lvl2pPr>
              <a:defRPr b="1"/>
            </a:lvl2pPr>
          </a:lstStyle>
          <a:p>
            <a:pPr lvl="0"/>
            <a:r>
              <a:rPr lang="en-US" dirty="0" smtClean="0"/>
              <a:t>Click to edit Master text styles</a:t>
            </a:r>
            <a:endParaRPr lang="en-US" dirty="0"/>
          </a:p>
        </p:txBody>
      </p:sp>
      <p:sp>
        <p:nvSpPr>
          <p:cNvPr id="64" name="Text Placeholder 59"/>
          <p:cNvSpPr>
            <a:spLocks noGrp="1"/>
          </p:cNvSpPr>
          <p:nvPr>
            <p:ph type="body" sz="quarter" idx="12"/>
          </p:nvPr>
        </p:nvSpPr>
        <p:spPr>
          <a:xfrm>
            <a:off x="7189788" y="5181600"/>
            <a:ext cx="1497013" cy="1022351"/>
          </a:xfrm>
        </p:spPr>
        <p:txBody>
          <a:bodyPr anchor="b"/>
          <a:lstStyle>
            <a:lvl1pPr algn="r">
              <a:lnSpc>
                <a:spcPct val="100000"/>
              </a:lnSpc>
              <a:defRPr sz="1300" b="1">
                <a:solidFill>
                  <a:schemeClr val="bg1"/>
                </a:solidFill>
              </a:defRPr>
            </a:lvl1pPr>
            <a:lvl2pPr>
              <a:defRPr b="1"/>
            </a:lvl2pPr>
          </a:lstStyle>
          <a:p>
            <a:pPr lvl="0"/>
            <a:r>
              <a:rPr lang="en-US" dirty="0" smtClean="0"/>
              <a:t>Click to edit Master text styles</a:t>
            </a:r>
            <a:endParaRPr lang="en-US" dirty="0"/>
          </a:p>
        </p:txBody>
      </p:sp>
    </p:spTree>
    <p:extLst>
      <p:ext uri="{BB962C8B-B14F-4D97-AF65-F5344CB8AC3E}">
        <p14:creationId xmlns:p14="http://schemas.microsoft.com/office/powerpoint/2010/main" val="42379767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457202" y="685801"/>
            <a:ext cx="3182052" cy="1228028"/>
          </a:xfrm>
        </p:spPr>
        <p:txBody>
          <a:bodyPr/>
          <a:lstStyle/>
          <a:p>
            <a:r>
              <a:rPr lang="en-US" smtClean="0"/>
              <a:t>Click to edit Master title style</a:t>
            </a:r>
            <a:endParaRPr lang="en-US"/>
          </a:p>
        </p:txBody>
      </p:sp>
      <p:sp>
        <p:nvSpPr>
          <p:cNvPr id="34" name="Text Placeholder 33"/>
          <p:cNvSpPr>
            <a:spLocks noGrp="1"/>
          </p:cNvSpPr>
          <p:nvPr>
            <p:ph type="body" sz="quarter" idx="10" hasCustomPrompt="1"/>
          </p:nvPr>
        </p:nvSpPr>
        <p:spPr>
          <a:xfrm>
            <a:off x="457200" y="2319872"/>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37" name="Text Placeholder 36"/>
          <p:cNvSpPr>
            <a:spLocks noGrp="1"/>
          </p:cNvSpPr>
          <p:nvPr>
            <p:ph type="body" sz="quarter" idx="11"/>
          </p:nvPr>
        </p:nvSpPr>
        <p:spPr>
          <a:xfrm>
            <a:off x="3829051" y="685801"/>
            <a:ext cx="4857751" cy="12280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8" name="Text Placeholder 33"/>
          <p:cNvSpPr>
            <a:spLocks noGrp="1"/>
          </p:cNvSpPr>
          <p:nvPr>
            <p:ph type="body" sz="quarter" idx="12" hasCustomPrompt="1"/>
          </p:nvPr>
        </p:nvSpPr>
        <p:spPr>
          <a:xfrm>
            <a:off x="2140348" y="2319872"/>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40" name="Text Placeholder 33"/>
          <p:cNvSpPr>
            <a:spLocks noGrp="1"/>
          </p:cNvSpPr>
          <p:nvPr>
            <p:ph type="body" sz="quarter" idx="13" hasCustomPrompt="1"/>
          </p:nvPr>
        </p:nvSpPr>
        <p:spPr>
          <a:xfrm>
            <a:off x="3823496" y="2319872"/>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42" name="Text Placeholder 33"/>
          <p:cNvSpPr>
            <a:spLocks noGrp="1"/>
          </p:cNvSpPr>
          <p:nvPr>
            <p:ph type="body" sz="quarter" idx="14" hasCustomPrompt="1"/>
          </p:nvPr>
        </p:nvSpPr>
        <p:spPr>
          <a:xfrm>
            <a:off x="5506643" y="2319872"/>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44" name="Text Placeholder 33"/>
          <p:cNvSpPr>
            <a:spLocks noGrp="1"/>
          </p:cNvSpPr>
          <p:nvPr>
            <p:ph type="body" sz="quarter" idx="15" hasCustomPrompt="1"/>
          </p:nvPr>
        </p:nvSpPr>
        <p:spPr>
          <a:xfrm>
            <a:off x="7189788" y="2319872"/>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25" name="Text Placeholder 33"/>
          <p:cNvSpPr>
            <a:spLocks noGrp="1"/>
          </p:cNvSpPr>
          <p:nvPr>
            <p:ph type="body" sz="quarter" idx="21" hasCustomPrompt="1"/>
          </p:nvPr>
        </p:nvSpPr>
        <p:spPr>
          <a:xfrm>
            <a:off x="457200" y="2228137"/>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26" name="Text Placeholder 33"/>
          <p:cNvSpPr>
            <a:spLocks noGrp="1"/>
          </p:cNvSpPr>
          <p:nvPr>
            <p:ph type="body" sz="quarter" idx="22" hasCustomPrompt="1"/>
          </p:nvPr>
        </p:nvSpPr>
        <p:spPr>
          <a:xfrm>
            <a:off x="2140348" y="2228137"/>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27" name="Text Placeholder 33"/>
          <p:cNvSpPr>
            <a:spLocks noGrp="1"/>
          </p:cNvSpPr>
          <p:nvPr>
            <p:ph type="body" sz="quarter" idx="23" hasCustomPrompt="1"/>
          </p:nvPr>
        </p:nvSpPr>
        <p:spPr>
          <a:xfrm>
            <a:off x="3823496" y="2228137"/>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28" name="Text Placeholder 33"/>
          <p:cNvSpPr>
            <a:spLocks noGrp="1"/>
          </p:cNvSpPr>
          <p:nvPr>
            <p:ph type="body" sz="quarter" idx="24" hasCustomPrompt="1"/>
          </p:nvPr>
        </p:nvSpPr>
        <p:spPr>
          <a:xfrm>
            <a:off x="5506643" y="2228137"/>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29" name="Text Placeholder 33"/>
          <p:cNvSpPr>
            <a:spLocks noGrp="1"/>
          </p:cNvSpPr>
          <p:nvPr>
            <p:ph type="body" sz="quarter" idx="25" hasCustomPrompt="1"/>
          </p:nvPr>
        </p:nvSpPr>
        <p:spPr>
          <a:xfrm>
            <a:off x="7189788" y="2228137"/>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71" name="Text Placeholder 33"/>
          <p:cNvSpPr>
            <a:spLocks noGrp="1"/>
          </p:cNvSpPr>
          <p:nvPr>
            <p:ph type="body" sz="quarter" idx="31" hasCustomPrompt="1"/>
          </p:nvPr>
        </p:nvSpPr>
        <p:spPr>
          <a:xfrm>
            <a:off x="457200" y="4428071"/>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2" name="Text Placeholder 33"/>
          <p:cNvSpPr>
            <a:spLocks noGrp="1"/>
          </p:cNvSpPr>
          <p:nvPr>
            <p:ph type="body" sz="quarter" idx="32" hasCustomPrompt="1"/>
          </p:nvPr>
        </p:nvSpPr>
        <p:spPr>
          <a:xfrm>
            <a:off x="2140348" y="4428071"/>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3" name="Text Placeholder 33"/>
          <p:cNvSpPr>
            <a:spLocks noGrp="1"/>
          </p:cNvSpPr>
          <p:nvPr>
            <p:ph type="body" sz="quarter" idx="33" hasCustomPrompt="1"/>
          </p:nvPr>
        </p:nvSpPr>
        <p:spPr>
          <a:xfrm>
            <a:off x="3823496" y="4428071"/>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4" name="Text Placeholder 33"/>
          <p:cNvSpPr>
            <a:spLocks noGrp="1"/>
          </p:cNvSpPr>
          <p:nvPr>
            <p:ph type="body" sz="quarter" idx="34" hasCustomPrompt="1"/>
          </p:nvPr>
        </p:nvSpPr>
        <p:spPr>
          <a:xfrm>
            <a:off x="5506643" y="4428071"/>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5" name="Text Placeholder 33"/>
          <p:cNvSpPr>
            <a:spLocks noGrp="1"/>
          </p:cNvSpPr>
          <p:nvPr>
            <p:ph type="body" sz="quarter" idx="35" hasCustomPrompt="1"/>
          </p:nvPr>
        </p:nvSpPr>
        <p:spPr>
          <a:xfrm>
            <a:off x="7189788" y="4428071"/>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6" name="Text Placeholder 33"/>
          <p:cNvSpPr>
            <a:spLocks noGrp="1"/>
          </p:cNvSpPr>
          <p:nvPr>
            <p:ph type="body" sz="quarter" idx="36" hasCustomPrompt="1"/>
          </p:nvPr>
        </p:nvSpPr>
        <p:spPr>
          <a:xfrm>
            <a:off x="457200" y="43363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77" name="Text Placeholder 33"/>
          <p:cNvSpPr>
            <a:spLocks noGrp="1"/>
          </p:cNvSpPr>
          <p:nvPr>
            <p:ph type="body" sz="quarter" idx="37" hasCustomPrompt="1"/>
          </p:nvPr>
        </p:nvSpPr>
        <p:spPr>
          <a:xfrm>
            <a:off x="2140348" y="43363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78" name="Text Placeholder 33"/>
          <p:cNvSpPr>
            <a:spLocks noGrp="1"/>
          </p:cNvSpPr>
          <p:nvPr>
            <p:ph type="body" sz="quarter" idx="38" hasCustomPrompt="1"/>
          </p:nvPr>
        </p:nvSpPr>
        <p:spPr>
          <a:xfrm>
            <a:off x="3823496" y="43363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79" name="Text Placeholder 33"/>
          <p:cNvSpPr>
            <a:spLocks noGrp="1"/>
          </p:cNvSpPr>
          <p:nvPr>
            <p:ph type="body" sz="quarter" idx="39" hasCustomPrompt="1"/>
          </p:nvPr>
        </p:nvSpPr>
        <p:spPr>
          <a:xfrm>
            <a:off x="5506643" y="43363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80" name="Text Placeholder 33"/>
          <p:cNvSpPr>
            <a:spLocks noGrp="1"/>
          </p:cNvSpPr>
          <p:nvPr>
            <p:ph type="body" sz="quarter" idx="40" hasCustomPrompt="1"/>
          </p:nvPr>
        </p:nvSpPr>
        <p:spPr>
          <a:xfrm>
            <a:off x="7189788" y="43363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Tree>
    <p:extLst>
      <p:ext uri="{BB962C8B-B14F-4D97-AF65-F5344CB8AC3E}">
        <p14:creationId xmlns:p14="http://schemas.microsoft.com/office/powerpoint/2010/main" val="368808909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2"/>
          <p:cNvSpPr>
            <a:spLocks noGrp="1"/>
          </p:cNvSpPr>
          <p:nvPr>
            <p:ph type="body" sz="quarter" idx="10" hasCustomPrompt="1"/>
          </p:nvPr>
        </p:nvSpPr>
        <p:spPr>
          <a:xfrm>
            <a:off x="1301264" y="6407151"/>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2600271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idx="13"/>
          </p:nvPr>
        </p:nvSpPr>
        <p:spPr>
          <a:xfrm>
            <a:off x="1301264" y="3429001"/>
            <a:ext cx="232175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
          <p:cNvSpPr>
            <a:spLocks noGrp="1"/>
          </p:cNvSpPr>
          <p:nvPr>
            <p:ph type="body" sz="quarter" idx="10" hasCustomPrompt="1"/>
          </p:nvPr>
        </p:nvSpPr>
        <p:spPr>
          <a:xfrm>
            <a:off x="1301264" y="6407151"/>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334221027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27587" y="3429001"/>
            <a:ext cx="485921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2"/>
          <p:cNvSpPr>
            <a:spLocks noGrp="1"/>
          </p:cNvSpPr>
          <p:nvPr>
            <p:ph type="body" sz="quarter" idx="10" hasCustomPrompt="1"/>
          </p:nvPr>
        </p:nvSpPr>
        <p:spPr>
          <a:xfrm>
            <a:off x="1301264" y="6407151"/>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407598909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27585" y="685801"/>
            <a:ext cx="2321755" cy="54927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2"/>
          <p:cNvSpPr>
            <a:spLocks noGrp="1"/>
          </p:cNvSpPr>
          <p:nvPr>
            <p:ph idx="10"/>
          </p:nvPr>
        </p:nvSpPr>
        <p:spPr>
          <a:xfrm>
            <a:off x="6353910" y="685801"/>
            <a:ext cx="2332892" cy="54927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2"/>
          <p:cNvSpPr>
            <a:spLocks noGrp="1"/>
          </p:cNvSpPr>
          <p:nvPr>
            <p:ph type="body" sz="quarter" idx="11" hasCustomPrompt="1"/>
          </p:nvPr>
        </p:nvSpPr>
        <p:spPr>
          <a:xfrm>
            <a:off x="1301264" y="6407151"/>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32596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2"/>
          <p:cNvSpPr>
            <a:spLocks noGrp="1"/>
          </p:cNvSpPr>
          <p:nvPr>
            <p:ph idx="1"/>
          </p:nvPr>
        </p:nvSpPr>
        <p:spPr>
          <a:xfrm>
            <a:off x="3827585" y="3429001"/>
            <a:ext cx="232175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0"/>
          </p:nvPr>
        </p:nvSpPr>
        <p:spPr>
          <a:xfrm>
            <a:off x="6353910" y="3429001"/>
            <a:ext cx="2332892"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2"/>
          <p:cNvSpPr>
            <a:spLocks noGrp="1"/>
          </p:cNvSpPr>
          <p:nvPr>
            <p:ph type="body" sz="quarter" idx="11" hasCustomPrompt="1"/>
          </p:nvPr>
        </p:nvSpPr>
        <p:spPr>
          <a:xfrm>
            <a:off x="1301264" y="6407151"/>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103642598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Content Placeholder 2"/>
          <p:cNvSpPr>
            <a:spLocks noGrp="1"/>
          </p:cNvSpPr>
          <p:nvPr>
            <p:ph idx="1"/>
          </p:nvPr>
        </p:nvSpPr>
        <p:spPr>
          <a:xfrm>
            <a:off x="3827585" y="3429001"/>
            <a:ext cx="232175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0"/>
          </p:nvPr>
        </p:nvSpPr>
        <p:spPr>
          <a:xfrm>
            <a:off x="6353910" y="3429001"/>
            <a:ext cx="2332892"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1"/>
          </p:nvPr>
        </p:nvSpPr>
        <p:spPr>
          <a:xfrm>
            <a:off x="1301264" y="3429001"/>
            <a:ext cx="232175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2"/>
          <p:cNvSpPr>
            <a:spLocks noGrp="1"/>
          </p:cNvSpPr>
          <p:nvPr>
            <p:ph type="body" sz="quarter" idx="12" hasCustomPrompt="1"/>
          </p:nvPr>
        </p:nvSpPr>
        <p:spPr>
          <a:xfrm>
            <a:off x="1301264" y="6407151"/>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387356273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0" hasCustomPrompt="1"/>
          </p:nvPr>
        </p:nvSpPr>
        <p:spPr>
          <a:xfrm>
            <a:off x="457202" y="6407151"/>
            <a:ext cx="75828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10533005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2" y="3848102"/>
            <a:ext cx="4229100" cy="2543773"/>
          </a:xfrm>
        </p:spPr>
        <p:txBody>
          <a:bodyPr>
            <a:spAutoFit/>
          </a:bodyPr>
          <a:lstStyle>
            <a:lvl1pPr>
              <a:defRPr sz="5800" kern="100" spc="-200"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042579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4" name="Group 3"/>
          <p:cNvGrpSpPr/>
          <p:nvPr userDrawn="1"/>
        </p:nvGrpSpPr>
        <p:grpSpPr>
          <a:xfrm>
            <a:off x="0" y="0"/>
            <a:ext cx="9144000" cy="6858000"/>
            <a:chOff x="0" y="0"/>
            <a:chExt cx="9144000" cy="6858000"/>
          </a:xfrm>
        </p:grpSpPr>
        <p:cxnSp>
          <p:nvCxnSpPr>
            <p:cNvPr id="49" name="Straight Connector 48"/>
            <p:cNvCxnSpPr/>
            <p:nvPr userDrawn="1"/>
          </p:nvCxnSpPr>
          <p:spPr>
            <a:xfrm>
              <a:off x="45720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868680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111372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130062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195439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214305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279682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2990753"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363925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382907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4478749"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467033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32410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551276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16653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35519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700896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719761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785139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8040049"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0" y="4572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0" y="6858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0" y="617855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0" y="640715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flipH="1">
              <a:off x="0" y="34290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63150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19200"/>
            <a:ext cx="41529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1529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SGC_Corp_PPT_0308-2"/>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27" name="Rectangle 3"/>
          <p:cNvSpPr>
            <a:spLocks noGrp="1" noChangeArrowheads="1"/>
          </p:cNvSpPr>
          <p:nvPr>
            <p:ph type="title"/>
          </p:nvPr>
        </p:nvSpPr>
        <p:spPr bwMode="auto">
          <a:xfrm>
            <a:off x="381000" y="533400"/>
            <a:ext cx="8458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81000" y="1219200"/>
            <a:ext cx="8458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txStyles>
    <p:titleStyle>
      <a:lvl1pPr algn="l" rtl="0" eaLnBrk="0" fontAlgn="base" hangingPunct="0">
        <a:lnSpc>
          <a:spcPct val="80000"/>
        </a:lnSpc>
        <a:spcBef>
          <a:spcPct val="0"/>
        </a:spcBef>
        <a:spcAft>
          <a:spcPct val="0"/>
        </a:spcAft>
        <a:defRPr sz="2400" b="1">
          <a:solidFill>
            <a:schemeClr val="tx1"/>
          </a:solidFill>
          <a:latin typeface="+mj-lt"/>
          <a:ea typeface="+mj-ea"/>
          <a:cs typeface="+mj-cs"/>
        </a:defRPr>
      </a:lvl1pPr>
      <a:lvl2pPr algn="l" rtl="0" eaLnBrk="0" fontAlgn="base" hangingPunct="0">
        <a:lnSpc>
          <a:spcPct val="80000"/>
        </a:lnSpc>
        <a:spcBef>
          <a:spcPct val="0"/>
        </a:spcBef>
        <a:spcAft>
          <a:spcPct val="0"/>
        </a:spcAft>
        <a:defRPr sz="2400" b="1">
          <a:solidFill>
            <a:schemeClr val="tx1"/>
          </a:solidFill>
          <a:latin typeface="Arial" pitchFamily="34" charset="0"/>
        </a:defRPr>
      </a:lvl2pPr>
      <a:lvl3pPr algn="l" rtl="0" eaLnBrk="0" fontAlgn="base" hangingPunct="0">
        <a:lnSpc>
          <a:spcPct val="80000"/>
        </a:lnSpc>
        <a:spcBef>
          <a:spcPct val="0"/>
        </a:spcBef>
        <a:spcAft>
          <a:spcPct val="0"/>
        </a:spcAft>
        <a:defRPr sz="2400" b="1">
          <a:solidFill>
            <a:schemeClr val="tx1"/>
          </a:solidFill>
          <a:latin typeface="Arial" pitchFamily="34" charset="0"/>
        </a:defRPr>
      </a:lvl3pPr>
      <a:lvl4pPr algn="l" rtl="0" eaLnBrk="0" fontAlgn="base" hangingPunct="0">
        <a:lnSpc>
          <a:spcPct val="80000"/>
        </a:lnSpc>
        <a:spcBef>
          <a:spcPct val="0"/>
        </a:spcBef>
        <a:spcAft>
          <a:spcPct val="0"/>
        </a:spcAft>
        <a:defRPr sz="2400" b="1">
          <a:solidFill>
            <a:schemeClr val="tx1"/>
          </a:solidFill>
          <a:latin typeface="Arial" pitchFamily="34" charset="0"/>
        </a:defRPr>
      </a:lvl4pPr>
      <a:lvl5pPr algn="l" rtl="0" eaLnBrk="0" fontAlgn="base" hangingPunct="0">
        <a:lnSpc>
          <a:spcPct val="80000"/>
        </a:lnSpc>
        <a:spcBef>
          <a:spcPct val="0"/>
        </a:spcBef>
        <a:spcAft>
          <a:spcPct val="0"/>
        </a:spcAft>
        <a:defRPr sz="2400" b="1">
          <a:solidFill>
            <a:schemeClr val="tx1"/>
          </a:solidFill>
          <a:latin typeface="Arial" pitchFamily="34" charset="0"/>
        </a:defRPr>
      </a:lvl5pPr>
      <a:lvl6pPr marL="457200" algn="l" rtl="0" fontAlgn="base">
        <a:lnSpc>
          <a:spcPct val="80000"/>
        </a:lnSpc>
        <a:spcBef>
          <a:spcPct val="0"/>
        </a:spcBef>
        <a:spcAft>
          <a:spcPct val="0"/>
        </a:spcAft>
        <a:defRPr sz="2400" b="1">
          <a:solidFill>
            <a:schemeClr val="tx1"/>
          </a:solidFill>
          <a:latin typeface="Arial" pitchFamily="34" charset="0"/>
        </a:defRPr>
      </a:lvl6pPr>
      <a:lvl7pPr marL="914400" algn="l" rtl="0" fontAlgn="base">
        <a:lnSpc>
          <a:spcPct val="80000"/>
        </a:lnSpc>
        <a:spcBef>
          <a:spcPct val="0"/>
        </a:spcBef>
        <a:spcAft>
          <a:spcPct val="0"/>
        </a:spcAft>
        <a:defRPr sz="2400" b="1">
          <a:solidFill>
            <a:schemeClr val="tx1"/>
          </a:solidFill>
          <a:latin typeface="Arial" pitchFamily="34" charset="0"/>
        </a:defRPr>
      </a:lvl7pPr>
      <a:lvl8pPr marL="1371600" algn="l" rtl="0" fontAlgn="base">
        <a:lnSpc>
          <a:spcPct val="80000"/>
        </a:lnSpc>
        <a:spcBef>
          <a:spcPct val="0"/>
        </a:spcBef>
        <a:spcAft>
          <a:spcPct val="0"/>
        </a:spcAft>
        <a:defRPr sz="2400" b="1">
          <a:solidFill>
            <a:schemeClr val="tx1"/>
          </a:solidFill>
          <a:latin typeface="Arial" pitchFamily="34" charset="0"/>
        </a:defRPr>
      </a:lvl8pPr>
      <a:lvl9pPr marL="1828800" algn="l" rtl="0" fontAlgn="base">
        <a:lnSpc>
          <a:spcPct val="80000"/>
        </a:lnSpc>
        <a:spcBef>
          <a:spcPct val="0"/>
        </a:spcBef>
        <a:spcAft>
          <a:spcPct val="0"/>
        </a:spcAft>
        <a:defRPr sz="2400" b="1">
          <a:solidFill>
            <a:schemeClr val="tx1"/>
          </a:solidFill>
          <a:latin typeface="Arial" pitchFamily="34" charset="0"/>
        </a:defRPr>
      </a:lvl9pPr>
    </p:titleStyle>
    <p:bodyStyle>
      <a:lvl1pPr marL="230188" indent="-230188"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ea typeface="+mn-ea"/>
          <a:cs typeface="+mn-cs"/>
        </a:defRPr>
      </a:lvl1pPr>
      <a:lvl2pPr marL="571500" indent="-227013" algn="l" rtl="0" eaLnBrk="0" fontAlgn="base" hangingPunct="0">
        <a:spcBef>
          <a:spcPct val="20000"/>
        </a:spcBef>
        <a:spcAft>
          <a:spcPct val="0"/>
        </a:spcAft>
        <a:buClr>
          <a:schemeClr val="accent2"/>
        </a:buClr>
        <a:buSzPct val="100000"/>
        <a:buChar char="&gt;"/>
        <a:defRPr>
          <a:solidFill>
            <a:schemeClr val="tx1"/>
          </a:solidFill>
          <a:latin typeface="+mn-lt"/>
        </a:defRPr>
      </a:lvl2pPr>
      <a:lvl3pPr marL="969963" indent="-284163" algn="l" rtl="0" eaLnBrk="0" fontAlgn="base" hangingPunct="0">
        <a:spcBef>
          <a:spcPct val="20000"/>
        </a:spcBef>
        <a:spcAft>
          <a:spcPct val="0"/>
        </a:spcAft>
        <a:buClr>
          <a:schemeClr val="hlink"/>
        </a:buClr>
        <a:buChar char="—"/>
        <a:defRPr sz="1600">
          <a:solidFill>
            <a:schemeClr val="tx1"/>
          </a:solidFill>
          <a:latin typeface="+mn-lt"/>
        </a:defRPr>
      </a:lvl3pPr>
      <a:lvl4pPr marL="1311275" indent="-227013" algn="l" rtl="0" eaLnBrk="0" fontAlgn="base" hangingPunct="0">
        <a:spcBef>
          <a:spcPct val="20000"/>
        </a:spcBef>
        <a:spcAft>
          <a:spcPct val="0"/>
        </a:spcAft>
        <a:buClr>
          <a:schemeClr val="accent1"/>
        </a:buClr>
        <a:buSzPct val="80000"/>
        <a:buFont typeface="Wingdings" pitchFamily="2" charset="2"/>
        <a:buChar char="ü"/>
        <a:defRPr sz="1400">
          <a:solidFill>
            <a:schemeClr val="tx1"/>
          </a:solidFill>
          <a:latin typeface="+mn-lt"/>
        </a:defRPr>
      </a:lvl4pPr>
      <a:lvl5pPr marL="1649413" indent="-223838" algn="l" rtl="0" eaLnBrk="0" fontAlgn="base" hangingPunct="0">
        <a:spcBef>
          <a:spcPct val="20000"/>
        </a:spcBef>
        <a:spcAft>
          <a:spcPct val="0"/>
        </a:spcAft>
        <a:buClr>
          <a:schemeClr val="accent2"/>
        </a:buClr>
        <a:buSzPct val="80000"/>
        <a:buFont typeface="Arial" charset="0"/>
        <a:buChar char="—"/>
        <a:defRPr sz="1400">
          <a:solidFill>
            <a:schemeClr val="tx1"/>
          </a:solidFill>
          <a:latin typeface="+mn-lt"/>
        </a:defRPr>
      </a:lvl5pPr>
      <a:lvl6pPr marL="2106613" indent="-223838" algn="l" rtl="0" fontAlgn="base">
        <a:spcBef>
          <a:spcPct val="20000"/>
        </a:spcBef>
        <a:spcAft>
          <a:spcPct val="0"/>
        </a:spcAft>
        <a:buClr>
          <a:schemeClr val="accent2"/>
        </a:buClr>
        <a:buSzPct val="80000"/>
        <a:buFont typeface="Arial" pitchFamily="34" charset="0"/>
        <a:buChar char="—"/>
        <a:defRPr sz="1400">
          <a:solidFill>
            <a:schemeClr val="tx1"/>
          </a:solidFill>
          <a:latin typeface="+mn-lt"/>
        </a:defRPr>
      </a:lvl6pPr>
      <a:lvl7pPr marL="2563813" indent="-223838" algn="l" rtl="0" fontAlgn="base">
        <a:spcBef>
          <a:spcPct val="20000"/>
        </a:spcBef>
        <a:spcAft>
          <a:spcPct val="0"/>
        </a:spcAft>
        <a:buClr>
          <a:schemeClr val="accent2"/>
        </a:buClr>
        <a:buSzPct val="80000"/>
        <a:buFont typeface="Arial" pitchFamily="34" charset="0"/>
        <a:buChar char="—"/>
        <a:defRPr sz="1400">
          <a:solidFill>
            <a:schemeClr val="tx1"/>
          </a:solidFill>
          <a:latin typeface="+mn-lt"/>
        </a:defRPr>
      </a:lvl7pPr>
      <a:lvl8pPr marL="3021013" indent="-223838" algn="l" rtl="0" fontAlgn="base">
        <a:spcBef>
          <a:spcPct val="20000"/>
        </a:spcBef>
        <a:spcAft>
          <a:spcPct val="0"/>
        </a:spcAft>
        <a:buClr>
          <a:schemeClr val="accent2"/>
        </a:buClr>
        <a:buSzPct val="80000"/>
        <a:buFont typeface="Arial" pitchFamily="34" charset="0"/>
        <a:buChar char="—"/>
        <a:defRPr sz="1400">
          <a:solidFill>
            <a:schemeClr val="tx1"/>
          </a:solidFill>
          <a:latin typeface="+mn-lt"/>
        </a:defRPr>
      </a:lvl8pPr>
      <a:lvl9pPr marL="3478213" indent="-223838" algn="l" rtl="0" fontAlgn="base">
        <a:spcBef>
          <a:spcPct val="20000"/>
        </a:spcBef>
        <a:spcAft>
          <a:spcPct val="0"/>
        </a:spcAft>
        <a:buClr>
          <a:schemeClr val="accent2"/>
        </a:buClr>
        <a:buSzPct val="80000"/>
        <a:buFont typeface="Arial"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330066"/>
            </a:gs>
            <a:gs pos="100000">
              <a:srgbClr val="020003"/>
            </a:gs>
          </a:gsLst>
          <a:lin ang="5400000" scaled="1"/>
        </a:gradFill>
        <a:effectLst/>
      </p:bgPr>
    </p:bg>
    <p:spTree>
      <p:nvGrpSpPr>
        <p:cNvPr id="1" name=""/>
        <p:cNvGrpSpPr/>
        <p:nvPr/>
      </p:nvGrpSpPr>
      <p:grpSpPr>
        <a:xfrm>
          <a:off x="0" y="0"/>
          <a:ext cx="0" cy="0"/>
          <a:chOff x="0" y="0"/>
          <a:chExt cx="0" cy="0"/>
        </a:xfrm>
      </p:grpSpPr>
      <p:pic>
        <p:nvPicPr>
          <p:cNvPr id="1026" name="Picture 9" descr="IC_Swirl_LtCrop"/>
          <p:cNvPicPr>
            <a:picLocks noChangeAspect="1" noChangeArrowheads="1"/>
          </p:cNvPicPr>
          <p:nvPr/>
        </p:nvPicPr>
        <p:blipFill>
          <a:blip r:embed="rId14" cstate="print"/>
          <a:srcRect/>
          <a:stretch>
            <a:fillRect/>
          </a:stretch>
        </p:blipFill>
        <p:spPr bwMode="auto">
          <a:xfrm>
            <a:off x="0" y="531813"/>
            <a:ext cx="6764338" cy="632618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7" descr="SmithBucklin-Logo-(white)-3"/>
          <p:cNvPicPr>
            <a:picLocks noChangeAspect="1" noChangeArrowheads="1"/>
          </p:cNvPicPr>
          <p:nvPr/>
        </p:nvPicPr>
        <p:blipFill>
          <a:blip r:embed="rId15" cstate="print"/>
          <a:srcRect/>
          <a:stretch>
            <a:fillRect/>
          </a:stretch>
        </p:blipFill>
        <p:spPr bwMode="auto">
          <a:xfrm>
            <a:off x="7162800" y="6280150"/>
            <a:ext cx="1828800" cy="425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rtl="0" eaLnBrk="0" fontAlgn="base" hangingPunct="0">
        <a:spcBef>
          <a:spcPct val="0"/>
        </a:spcBef>
        <a:spcAft>
          <a:spcPct val="0"/>
        </a:spcAft>
        <a:defRPr sz="4000" b="1">
          <a:solidFill>
            <a:srgbClr val="F0F0CC"/>
          </a:solidFill>
          <a:latin typeface="+mj-lt"/>
          <a:ea typeface="+mj-ea"/>
          <a:cs typeface="+mj-cs"/>
        </a:defRPr>
      </a:lvl1pPr>
      <a:lvl2pPr algn="ctr" rtl="0" eaLnBrk="0" fontAlgn="base" hangingPunct="0">
        <a:spcBef>
          <a:spcPct val="0"/>
        </a:spcBef>
        <a:spcAft>
          <a:spcPct val="0"/>
        </a:spcAft>
        <a:defRPr sz="4000" b="1">
          <a:solidFill>
            <a:srgbClr val="F0F0CC"/>
          </a:solidFill>
          <a:latin typeface="Gill Sans MT" pitchFamily="34" charset="0"/>
        </a:defRPr>
      </a:lvl2pPr>
      <a:lvl3pPr algn="ctr" rtl="0" eaLnBrk="0" fontAlgn="base" hangingPunct="0">
        <a:spcBef>
          <a:spcPct val="0"/>
        </a:spcBef>
        <a:spcAft>
          <a:spcPct val="0"/>
        </a:spcAft>
        <a:defRPr sz="4000" b="1">
          <a:solidFill>
            <a:srgbClr val="F0F0CC"/>
          </a:solidFill>
          <a:latin typeface="Gill Sans MT" pitchFamily="34" charset="0"/>
        </a:defRPr>
      </a:lvl3pPr>
      <a:lvl4pPr algn="ctr" rtl="0" eaLnBrk="0" fontAlgn="base" hangingPunct="0">
        <a:spcBef>
          <a:spcPct val="0"/>
        </a:spcBef>
        <a:spcAft>
          <a:spcPct val="0"/>
        </a:spcAft>
        <a:defRPr sz="4000" b="1">
          <a:solidFill>
            <a:srgbClr val="F0F0CC"/>
          </a:solidFill>
          <a:latin typeface="Gill Sans MT" pitchFamily="34" charset="0"/>
        </a:defRPr>
      </a:lvl4pPr>
      <a:lvl5pPr algn="ctr" rtl="0" eaLnBrk="0" fontAlgn="base" hangingPunct="0">
        <a:spcBef>
          <a:spcPct val="0"/>
        </a:spcBef>
        <a:spcAft>
          <a:spcPct val="0"/>
        </a:spcAft>
        <a:defRPr sz="4000" b="1">
          <a:solidFill>
            <a:srgbClr val="F0F0CC"/>
          </a:solidFill>
          <a:latin typeface="Gill Sans MT" pitchFamily="34" charset="0"/>
        </a:defRPr>
      </a:lvl5pPr>
      <a:lvl6pPr marL="457200" algn="ctr" rtl="0" fontAlgn="base">
        <a:spcBef>
          <a:spcPct val="0"/>
        </a:spcBef>
        <a:spcAft>
          <a:spcPct val="0"/>
        </a:spcAft>
        <a:defRPr sz="4000" b="1">
          <a:solidFill>
            <a:srgbClr val="F0F0CC"/>
          </a:solidFill>
          <a:latin typeface="Gill Sans MT" pitchFamily="34" charset="0"/>
        </a:defRPr>
      </a:lvl6pPr>
      <a:lvl7pPr marL="914400" algn="ctr" rtl="0" fontAlgn="base">
        <a:spcBef>
          <a:spcPct val="0"/>
        </a:spcBef>
        <a:spcAft>
          <a:spcPct val="0"/>
        </a:spcAft>
        <a:defRPr sz="4000" b="1">
          <a:solidFill>
            <a:srgbClr val="F0F0CC"/>
          </a:solidFill>
          <a:latin typeface="Gill Sans MT" pitchFamily="34" charset="0"/>
        </a:defRPr>
      </a:lvl7pPr>
      <a:lvl8pPr marL="1371600" algn="ctr" rtl="0" fontAlgn="base">
        <a:spcBef>
          <a:spcPct val="0"/>
        </a:spcBef>
        <a:spcAft>
          <a:spcPct val="0"/>
        </a:spcAft>
        <a:defRPr sz="4000" b="1">
          <a:solidFill>
            <a:srgbClr val="F0F0CC"/>
          </a:solidFill>
          <a:latin typeface="Gill Sans MT" pitchFamily="34" charset="0"/>
        </a:defRPr>
      </a:lvl8pPr>
      <a:lvl9pPr marL="1828800" algn="ctr" rtl="0" fontAlgn="base">
        <a:spcBef>
          <a:spcPct val="0"/>
        </a:spcBef>
        <a:spcAft>
          <a:spcPct val="0"/>
        </a:spcAft>
        <a:defRPr sz="4000" b="1">
          <a:solidFill>
            <a:srgbClr val="F0F0CC"/>
          </a:solidFill>
          <a:latin typeface="Gill Sans MT"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2" y="685801"/>
            <a:ext cx="3182052" cy="1228028"/>
          </a:xfrm>
          <a:prstGeom prst="rect">
            <a:avLst/>
          </a:prstGeom>
        </p:spPr>
        <p:txBody>
          <a:bodyPr vert="horz" wrap="square" lIns="0" tIns="0" rIns="0" bIns="0" rtlCol="0" anchor="t">
            <a:noAutofit/>
          </a:bodyPr>
          <a:lstStyle/>
          <a:p>
            <a:r>
              <a:rPr lang="en-US" dirty="0" smtClean="0"/>
              <a:t>All Click To Edit Master Title </a:t>
            </a:r>
            <a:br>
              <a:rPr lang="en-US" dirty="0" smtClean="0"/>
            </a:br>
            <a:r>
              <a:rPr lang="en-US" dirty="0" smtClean="0"/>
              <a:t>Style</a:t>
            </a:r>
            <a:endParaRPr lang="en-US" dirty="0"/>
          </a:p>
        </p:txBody>
      </p:sp>
      <p:sp>
        <p:nvSpPr>
          <p:cNvPr id="3" name="Text Placeholder 2"/>
          <p:cNvSpPr>
            <a:spLocks noGrp="1"/>
          </p:cNvSpPr>
          <p:nvPr>
            <p:ph type="body" idx="1"/>
          </p:nvPr>
        </p:nvSpPr>
        <p:spPr>
          <a:xfrm>
            <a:off x="3829077" y="685801"/>
            <a:ext cx="4857723" cy="549275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a:p>
            <a:pPr lvl="5"/>
            <a:r>
              <a:rPr lang="en-US" dirty="0" smtClean="0"/>
              <a:t>Sixth level</a:t>
            </a:r>
          </a:p>
          <a:p>
            <a:pPr lvl="6"/>
            <a:r>
              <a:rPr lang="en-US" dirty="0" smtClean="0"/>
              <a:t>Seventh level</a:t>
            </a:r>
          </a:p>
          <a:p>
            <a:pPr lvl="7"/>
            <a:r>
              <a:rPr lang="en-US" dirty="0" smtClean="0"/>
              <a:t>More</a:t>
            </a:r>
          </a:p>
          <a:p>
            <a:pPr lvl="8"/>
            <a:r>
              <a:rPr lang="en-US" dirty="0" smtClean="0"/>
              <a:t>More</a:t>
            </a:r>
          </a:p>
        </p:txBody>
      </p:sp>
      <p:cxnSp>
        <p:nvCxnSpPr>
          <p:cNvPr id="69" name="Straight Connector 68"/>
          <p:cNvCxnSpPr/>
          <p:nvPr userDrawn="1"/>
        </p:nvCxnSpPr>
        <p:spPr>
          <a:xfrm>
            <a:off x="457202" y="460057"/>
            <a:ext cx="3182052"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3829077" y="460057"/>
            <a:ext cx="4857723"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sp>
        <p:nvSpPr>
          <p:cNvPr id="76" name="TextBox 75"/>
          <p:cNvSpPr txBox="1"/>
          <p:nvPr userDrawn="1"/>
        </p:nvSpPr>
        <p:spPr>
          <a:xfrm>
            <a:off x="8561766" y="6397717"/>
            <a:ext cx="125034" cy="123111"/>
          </a:xfrm>
          <a:prstGeom prst="rect">
            <a:avLst/>
          </a:prstGeom>
          <a:noFill/>
        </p:spPr>
        <p:txBody>
          <a:bodyPr wrap="none" lIns="0" tIns="0" rIns="0" bIns="0" rtlCol="0">
            <a:spAutoFit/>
          </a:bodyPr>
          <a:lstStyle/>
          <a:p>
            <a:pPr algn="r" fontAlgn="auto">
              <a:spcBef>
                <a:spcPts val="0"/>
              </a:spcBef>
              <a:spcAft>
                <a:spcPts val="0"/>
              </a:spcAft>
            </a:pPr>
            <a:fld id="{1CC24369-C965-4B02-855E-6DB149D6DB50}" type="slidenum">
              <a:rPr lang="en-US" sz="800" smtClean="0">
                <a:solidFill>
                  <a:srgbClr val="999683"/>
                </a:solidFill>
                <a:latin typeface="Microsoft New Tai Lue"/>
              </a:rPr>
              <a:pPr algn="r" fontAlgn="auto">
                <a:spcBef>
                  <a:spcPts val="0"/>
                </a:spcBef>
                <a:spcAft>
                  <a:spcPts val="0"/>
                </a:spcAft>
              </a:pPr>
              <a:t>‹#›</a:t>
            </a:fld>
            <a:endParaRPr lang="en-US" sz="800" dirty="0">
              <a:solidFill>
                <a:srgbClr val="999683"/>
              </a:solidFill>
              <a:latin typeface="Microsoft New Tai Lue"/>
            </a:endParaRPr>
          </a:p>
        </p:txBody>
      </p:sp>
      <p:sp>
        <p:nvSpPr>
          <p:cNvPr id="117" name="TextBox 116"/>
          <p:cNvSpPr txBox="1"/>
          <p:nvPr userDrawn="1"/>
        </p:nvSpPr>
        <p:spPr>
          <a:xfrm>
            <a:off x="8331891" y="6397717"/>
            <a:ext cx="24045" cy="123111"/>
          </a:xfrm>
          <a:prstGeom prst="rect">
            <a:avLst/>
          </a:prstGeom>
          <a:noFill/>
        </p:spPr>
        <p:txBody>
          <a:bodyPr wrap="none" lIns="0" tIns="0" rIns="0" bIns="0" rtlCol="0">
            <a:spAutoFit/>
          </a:bodyPr>
          <a:lstStyle/>
          <a:p>
            <a:pPr algn="r" fontAlgn="auto">
              <a:spcBef>
                <a:spcPts val="0"/>
              </a:spcBef>
              <a:spcAft>
                <a:spcPts val="0"/>
              </a:spcAft>
            </a:pPr>
            <a:r>
              <a:rPr lang="en-US" sz="800" dirty="0" smtClean="0">
                <a:solidFill>
                  <a:srgbClr val="999683"/>
                </a:solidFill>
                <a:latin typeface="Microsoft New Tai Lue"/>
              </a:rPr>
              <a:t>|</a:t>
            </a:r>
            <a:endParaRPr lang="en-US" sz="800" dirty="0">
              <a:solidFill>
                <a:srgbClr val="999683"/>
              </a:solidFill>
              <a:latin typeface="Microsoft New Tai Lue"/>
            </a:endParaRPr>
          </a:p>
        </p:txBody>
      </p:sp>
    </p:spTree>
    <p:extLst>
      <p:ext uri="{BB962C8B-B14F-4D97-AF65-F5344CB8AC3E}">
        <p14:creationId xmlns:p14="http://schemas.microsoft.com/office/powerpoint/2010/main" val="423150655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txStyles>
    <p:title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p:titleStyle>
    <p:body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9.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chart" Target="../charts/chart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7.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jpg"/><Relationship Id="rId4" Type="http://schemas.openxmlformats.org/officeDocument/2006/relationships/image" Target="../media/image42.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hyperlink" Target="mailto:leroy001@umn.edu" TargetMode="External"/><Relationship Id="rId2" Type="http://schemas.openxmlformats.org/officeDocument/2006/relationships/notesSlide" Target="../notesSlides/notesSlide50.xml"/><Relationship Id="rId1" Type="http://schemas.openxmlformats.org/officeDocument/2006/relationships/slideLayout" Target="../slideLayouts/slideLayout8.xml"/><Relationship Id="rId5" Type="http://schemas.openxmlformats.org/officeDocument/2006/relationships/image" Target="../media/image45.jpg"/><Relationship Id="rId4" Type="http://schemas.openxmlformats.org/officeDocument/2006/relationships/hyperlink" Target="mailto:veach001@umn.edu"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sz="4600" dirty="0" smtClean="0"/>
              <a:t>2015 NSGC Annual </a:t>
            </a:r>
            <a:br>
              <a:rPr lang="en-US" sz="4600" dirty="0" smtClean="0"/>
            </a:br>
            <a:r>
              <a:rPr lang="en-US" sz="4600" dirty="0" smtClean="0"/>
              <a:t>Business Meeting</a:t>
            </a:r>
          </a:p>
        </p:txBody>
      </p:sp>
      <p:sp>
        <p:nvSpPr>
          <p:cNvPr id="15362" name="Rectangle 3"/>
          <p:cNvSpPr>
            <a:spLocks noGrp="1" noChangeArrowheads="1"/>
          </p:cNvSpPr>
          <p:nvPr>
            <p:ph type="subTitle" idx="1"/>
          </p:nvPr>
        </p:nvSpPr>
        <p:spPr/>
        <p:txBody>
          <a:bodyPr/>
          <a:lstStyle/>
          <a:p>
            <a:pPr eaLnBrk="1" hangingPunct="1">
              <a:lnSpc>
                <a:spcPct val="80000"/>
              </a:lnSpc>
            </a:pPr>
            <a:r>
              <a:rPr lang="en-US" sz="3200" b="1" dirty="0" smtClean="0"/>
              <a:t>October 23, 2015</a:t>
            </a:r>
          </a:p>
          <a:p>
            <a:pPr eaLnBrk="1" hangingPunct="1">
              <a:lnSpc>
                <a:spcPct val="80000"/>
              </a:lnSpc>
            </a:pPr>
            <a:endParaRPr lang="en-US" sz="3200" b="1" dirty="0" smtClean="0"/>
          </a:p>
          <a:p>
            <a:pPr eaLnBrk="1" hangingPunct="1">
              <a:lnSpc>
                <a:spcPct val="80000"/>
              </a:lnSpc>
            </a:pPr>
            <a:r>
              <a:rPr lang="en-US" b="1" dirty="0" smtClean="0"/>
              <a:t>Joy Larsen Haidle, MS, CGC</a:t>
            </a:r>
          </a:p>
          <a:p>
            <a:pPr eaLnBrk="1" hangingPunct="1">
              <a:lnSpc>
                <a:spcPct val="80000"/>
              </a:lnSpc>
            </a:pPr>
            <a:r>
              <a:rPr lang="en-US" b="1" dirty="0" smtClean="0"/>
              <a:t>NSGC President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a:xfrm>
            <a:off x="457200" y="381000"/>
            <a:ext cx="8458200" cy="685800"/>
          </a:xfrm>
        </p:spPr>
        <p:txBody>
          <a:bodyPr/>
          <a:lstStyle/>
          <a:p>
            <a:pPr eaLnBrk="1" hangingPunct="1"/>
            <a:r>
              <a:rPr lang="en-US" sz="2800" dirty="0" smtClean="0"/>
              <a:t>2015 Committee Chairs and Vice Chairs</a:t>
            </a:r>
          </a:p>
        </p:txBody>
      </p:sp>
      <p:sp>
        <p:nvSpPr>
          <p:cNvPr id="63490" name="Rectangle 3"/>
          <p:cNvSpPr>
            <a:spLocks noGrp="1" noChangeArrowheads="1"/>
          </p:cNvSpPr>
          <p:nvPr>
            <p:ph type="body" sz="half" idx="4294967295"/>
          </p:nvPr>
        </p:nvSpPr>
        <p:spPr>
          <a:xfrm>
            <a:off x="381000" y="1600200"/>
            <a:ext cx="4146550" cy="3505200"/>
          </a:xfrm>
        </p:spPr>
        <p:txBody>
          <a:bodyPr/>
          <a:lstStyle/>
          <a:p>
            <a:pPr eaLnBrk="1" hangingPunct="1">
              <a:lnSpc>
                <a:spcPct val="80000"/>
              </a:lnSpc>
              <a:buNone/>
            </a:pPr>
            <a:r>
              <a:rPr lang="en-US" b="1" dirty="0"/>
              <a:t>Access and Service Delivery Committee</a:t>
            </a:r>
          </a:p>
          <a:p>
            <a:pPr eaLnBrk="1" hangingPunct="1">
              <a:lnSpc>
                <a:spcPct val="80000"/>
              </a:lnSpc>
              <a:buNone/>
            </a:pPr>
            <a:r>
              <a:rPr lang="en-US" dirty="0"/>
              <a:t>	 </a:t>
            </a:r>
            <a:r>
              <a:rPr lang="en-US" dirty="0" smtClean="0"/>
              <a:t>Kate </a:t>
            </a:r>
            <a:r>
              <a:rPr lang="en-US" dirty="0"/>
              <a:t>Wilson, </a:t>
            </a:r>
            <a:r>
              <a:rPr lang="en-US" dirty="0" smtClean="0"/>
              <a:t>Chair</a:t>
            </a:r>
            <a:br>
              <a:rPr lang="en-US" dirty="0" smtClean="0"/>
            </a:br>
            <a:r>
              <a:rPr lang="en-US" dirty="0" smtClean="0"/>
              <a:t> Colleen Campbell, Vice Chair</a:t>
            </a:r>
          </a:p>
          <a:p>
            <a:pPr eaLnBrk="1" hangingPunct="1">
              <a:lnSpc>
                <a:spcPct val="80000"/>
              </a:lnSpc>
              <a:buNone/>
            </a:pPr>
            <a:endParaRPr lang="en-US" dirty="0"/>
          </a:p>
          <a:p>
            <a:pPr eaLnBrk="1" hangingPunct="1">
              <a:lnSpc>
                <a:spcPct val="80000"/>
              </a:lnSpc>
              <a:buNone/>
            </a:pPr>
            <a:r>
              <a:rPr lang="en-US" b="1" dirty="0"/>
              <a:t>Education Committee</a:t>
            </a:r>
          </a:p>
          <a:p>
            <a:pPr eaLnBrk="1" hangingPunct="1">
              <a:lnSpc>
                <a:spcPct val="80000"/>
              </a:lnSpc>
              <a:buNone/>
            </a:pPr>
            <a:r>
              <a:rPr lang="en-US" dirty="0"/>
              <a:t>	 </a:t>
            </a:r>
            <a:r>
              <a:rPr lang="en-US" dirty="0" smtClean="0"/>
              <a:t>Heather </a:t>
            </a:r>
            <a:r>
              <a:rPr lang="en-US" dirty="0"/>
              <a:t>MacLeod, </a:t>
            </a:r>
            <a:r>
              <a:rPr lang="en-US" dirty="0" smtClean="0"/>
              <a:t>Chair</a:t>
            </a:r>
            <a:br>
              <a:rPr lang="en-US" dirty="0" smtClean="0"/>
            </a:br>
            <a:r>
              <a:rPr lang="en-US" dirty="0" smtClean="0"/>
              <a:t> Emily Edelman, Vice Chair</a:t>
            </a:r>
          </a:p>
          <a:p>
            <a:pPr eaLnBrk="1" hangingPunct="1">
              <a:lnSpc>
                <a:spcPct val="80000"/>
              </a:lnSpc>
              <a:buNone/>
            </a:pPr>
            <a:endParaRPr lang="en-US" dirty="0"/>
          </a:p>
          <a:p>
            <a:pPr eaLnBrk="1" hangingPunct="1">
              <a:lnSpc>
                <a:spcPct val="80000"/>
              </a:lnSpc>
              <a:buFont typeface="Wingdings" pitchFamily="2" charset="2"/>
              <a:buNone/>
            </a:pPr>
            <a:r>
              <a:rPr lang="en-US" b="1" dirty="0" smtClean="0"/>
              <a:t>Marketing &amp; Communications </a:t>
            </a:r>
            <a:r>
              <a:rPr lang="en-US" dirty="0" smtClean="0"/>
              <a:t>Workgroup</a:t>
            </a:r>
            <a:endParaRPr lang="en-US" dirty="0"/>
          </a:p>
          <a:p>
            <a:pPr eaLnBrk="1" hangingPunct="1">
              <a:lnSpc>
                <a:spcPct val="80000"/>
              </a:lnSpc>
              <a:buFont typeface="Wingdings" pitchFamily="2" charset="2"/>
              <a:buNone/>
            </a:pPr>
            <a:r>
              <a:rPr lang="en-US" dirty="0"/>
              <a:t> </a:t>
            </a:r>
            <a:r>
              <a:rPr lang="en-US" dirty="0" smtClean="0"/>
              <a:t>    Melissa </a:t>
            </a:r>
            <a:r>
              <a:rPr lang="en-US" dirty="0" err="1" smtClean="0"/>
              <a:t>Stosic</a:t>
            </a:r>
            <a:r>
              <a:rPr lang="en-US" dirty="0" smtClean="0"/>
              <a:t>, Chair</a:t>
            </a:r>
          </a:p>
          <a:p>
            <a:pPr eaLnBrk="1" hangingPunct="1">
              <a:lnSpc>
                <a:spcPct val="80000"/>
              </a:lnSpc>
              <a:buFont typeface="Wingdings" pitchFamily="2" charset="2"/>
              <a:buNone/>
            </a:pPr>
            <a:endParaRPr lang="en-US" dirty="0" smtClean="0"/>
          </a:p>
          <a:p>
            <a:pPr eaLnBrk="1" hangingPunct="1">
              <a:lnSpc>
                <a:spcPct val="80000"/>
              </a:lnSpc>
              <a:buFont typeface="Wingdings" pitchFamily="2" charset="2"/>
              <a:buNone/>
            </a:pPr>
            <a:endParaRPr lang="en-US" dirty="0" smtClean="0"/>
          </a:p>
          <a:p>
            <a:pPr eaLnBrk="1" hangingPunct="1">
              <a:lnSpc>
                <a:spcPct val="80000"/>
              </a:lnSpc>
              <a:buFont typeface="Wingdings" pitchFamily="2" charset="2"/>
              <a:buNone/>
            </a:pPr>
            <a:endParaRPr lang="en-US" sz="1800" dirty="0" smtClean="0"/>
          </a:p>
          <a:p>
            <a:pPr eaLnBrk="1" hangingPunct="1">
              <a:lnSpc>
                <a:spcPct val="80000"/>
              </a:lnSpc>
              <a:buFont typeface="Wingdings" pitchFamily="2" charset="2"/>
              <a:buNone/>
            </a:pPr>
            <a:r>
              <a:rPr lang="en-US" sz="1600" dirty="0" smtClean="0"/>
              <a:t>	</a:t>
            </a:r>
          </a:p>
        </p:txBody>
      </p:sp>
      <p:sp>
        <p:nvSpPr>
          <p:cNvPr id="169987" name="Rectangle 4"/>
          <p:cNvSpPr>
            <a:spLocks noGrp="1" noChangeArrowheads="1"/>
          </p:cNvSpPr>
          <p:nvPr>
            <p:ph type="body" sz="half" idx="4294967295"/>
          </p:nvPr>
        </p:nvSpPr>
        <p:spPr>
          <a:xfrm>
            <a:off x="4419600" y="1600200"/>
            <a:ext cx="4419600" cy="3429000"/>
          </a:xfrm>
        </p:spPr>
        <p:txBody>
          <a:bodyPr/>
          <a:lstStyle/>
          <a:p>
            <a:pPr eaLnBrk="1" hangingPunct="1">
              <a:lnSpc>
                <a:spcPct val="80000"/>
              </a:lnSpc>
              <a:buFont typeface="Wingdings" pitchFamily="2" charset="2"/>
              <a:buNone/>
              <a:defRPr/>
            </a:pPr>
            <a:r>
              <a:rPr lang="en-US" b="1" dirty="0" smtClean="0"/>
              <a:t>Membership Committee</a:t>
            </a:r>
            <a:r>
              <a:rPr lang="en-US" dirty="0" smtClean="0"/>
              <a:t/>
            </a:r>
            <a:br>
              <a:rPr lang="en-US" dirty="0" smtClean="0"/>
            </a:br>
            <a:r>
              <a:rPr lang="en-US" dirty="0" smtClean="0"/>
              <a:t>  Holly Zimmerman, Chair</a:t>
            </a:r>
            <a:br>
              <a:rPr lang="en-US" dirty="0" smtClean="0"/>
            </a:br>
            <a:r>
              <a:rPr lang="en-US" dirty="0" smtClean="0"/>
              <a:t>  Shar </a:t>
            </a:r>
            <a:r>
              <a:rPr lang="en-US" dirty="0" err="1" smtClean="0"/>
              <a:t>Munshi</a:t>
            </a:r>
            <a:r>
              <a:rPr lang="en-US" dirty="0" smtClean="0"/>
              <a:t>, Vice Chair</a:t>
            </a:r>
          </a:p>
          <a:p>
            <a:pPr eaLnBrk="1" hangingPunct="1">
              <a:lnSpc>
                <a:spcPct val="80000"/>
              </a:lnSpc>
              <a:buFont typeface="Wingdings" pitchFamily="2" charset="2"/>
              <a:buNone/>
              <a:defRPr/>
            </a:pPr>
            <a:endParaRPr lang="en-US" dirty="0" smtClean="0"/>
          </a:p>
          <a:p>
            <a:pPr eaLnBrk="1" hangingPunct="1">
              <a:lnSpc>
                <a:spcPct val="80000"/>
              </a:lnSpc>
              <a:buFont typeface="Wingdings" pitchFamily="2" charset="2"/>
              <a:buNone/>
              <a:defRPr/>
            </a:pPr>
            <a:endParaRPr lang="en-US" dirty="0" smtClean="0"/>
          </a:p>
          <a:p>
            <a:pPr eaLnBrk="1" hangingPunct="1">
              <a:lnSpc>
                <a:spcPct val="80000"/>
              </a:lnSpc>
              <a:buFont typeface="Wingdings" pitchFamily="2" charset="2"/>
              <a:buNone/>
              <a:defRPr/>
            </a:pPr>
            <a:r>
              <a:rPr lang="en-US" b="1" dirty="0" smtClean="0"/>
              <a:t>Public Policy Committee</a:t>
            </a:r>
          </a:p>
          <a:p>
            <a:pPr eaLnBrk="1" hangingPunct="1">
              <a:lnSpc>
                <a:spcPct val="80000"/>
              </a:lnSpc>
              <a:buFont typeface="Wingdings" pitchFamily="2" charset="2"/>
              <a:buNone/>
              <a:defRPr/>
            </a:pPr>
            <a:r>
              <a:rPr lang="en-US" dirty="0" smtClean="0"/>
              <a:t>     Shanna Gustafson, Chair</a:t>
            </a:r>
          </a:p>
          <a:p>
            <a:pPr eaLnBrk="1" hangingPunct="1">
              <a:lnSpc>
                <a:spcPct val="80000"/>
              </a:lnSpc>
              <a:buFont typeface="Wingdings" pitchFamily="2" charset="2"/>
              <a:buNone/>
              <a:defRPr/>
            </a:pPr>
            <a:r>
              <a:rPr lang="en-US" dirty="0" smtClean="0"/>
              <a:t>     Andy </a:t>
            </a:r>
            <a:r>
              <a:rPr lang="en-US" dirty="0" err="1" smtClean="0"/>
              <a:t>Faucett</a:t>
            </a:r>
            <a:r>
              <a:rPr lang="en-US" dirty="0" smtClean="0"/>
              <a:t>, Vice Chair</a:t>
            </a:r>
          </a:p>
          <a:p>
            <a:pPr eaLnBrk="1" hangingPunct="1">
              <a:lnSpc>
                <a:spcPct val="80000"/>
              </a:lnSpc>
              <a:defRPr/>
            </a:pPr>
            <a:endParaRPr lang="en-US" dirty="0" smtClean="0"/>
          </a:p>
          <a:p>
            <a:pPr marL="0" indent="0" eaLnBrk="1" hangingPunct="1">
              <a:lnSpc>
                <a:spcPct val="80000"/>
              </a:lnSpc>
              <a:buFont typeface="Wingdings" pitchFamily="2" charset="2"/>
              <a:buNone/>
              <a:defRPr/>
            </a:pPr>
            <a:r>
              <a:rPr lang="en-US" b="1" dirty="0" smtClean="0"/>
              <a:t>Practice Guidelines Committee</a:t>
            </a:r>
          </a:p>
          <a:p>
            <a:pPr eaLnBrk="1" hangingPunct="1">
              <a:lnSpc>
                <a:spcPct val="80000"/>
              </a:lnSpc>
              <a:buNone/>
              <a:defRPr/>
            </a:pPr>
            <a:r>
              <a:rPr lang="en-US" dirty="0"/>
              <a:t>	 </a:t>
            </a:r>
            <a:r>
              <a:rPr lang="en-US" dirty="0" smtClean="0"/>
              <a:t> Deepti Babu, Chair</a:t>
            </a:r>
          </a:p>
          <a:p>
            <a:pPr eaLnBrk="1" hangingPunct="1">
              <a:lnSpc>
                <a:spcPct val="80000"/>
              </a:lnSpc>
              <a:buNone/>
              <a:defRPr/>
            </a:pPr>
            <a:r>
              <a:rPr lang="en-US" dirty="0" smtClean="0"/>
              <a:t>     Gillian Hooker, Vice Chair</a:t>
            </a:r>
            <a:endParaRPr lang="en-US" dirty="0"/>
          </a:p>
        </p:txBody>
      </p:sp>
    </p:spTree>
    <p:extLst>
      <p:ext uri="{BB962C8B-B14F-4D97-AF65-F5344CB8AC3E}">
        <p14:creationId xmlns:p14="http://schemas.microsoft.com/office/powerpoint/2010/main" val="776441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sz="2800" dirty="0" smtClean="0"/>
              <a:t>2015 Special Interest Group (SIG) Chairs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049968"/>
              </p:ext>
            </p:extLst>
          </p:nvPr>
        </p:nvGraphicFramePr>
        <p:xfrm>
          <a:off x="304800" y="1142996"/>
          <a:ext cx="8686799" cy="4719683"/>
        </p:xfrm>
        <a:graphic>
          <a:graphicData uri="http://schemas.openxmlformats.org/drawingml/2006/table">
            <a:tbl>
              <a:tblPr>
                <a:tableStyleId>{5C22544A-7EE6-4342-B048-85BDC9FD1C3A}</a:tableStyleId>
              </a:tblPr>
              <a:tblGrid>
                <a:gridCol w="2313649"/>
                <a:gridCol w="2249972"/>
                <a:gridCol w="2403860"/>
                <a:gridCol w="1719318"/>
              </a:tblGrid>
              <a:tr h="260684">
                <a:tc>
                  <a:txBody>
                    <a:bodyPr/>
                    <a:lstStyle/>
                    <a:p>
                      <a:pPr algn="l" fontAlgn="b"/>
                      <a:r>
                        <a:rPr lang="en-US" sz="1400" i="1" u="none" strike="noStrike" dirty="0">
                          <a:effectLst/>
                        </a:rPr>
                        <a:t>ART/Infertility</a:t>
                      </a:r>
                      <a:endParaRPr lang="en-US" sz="1400" b="0" i="1" u="none" strike="noStrike" dirty="0">
                        <a:effectLst/>
                        <a:latin typeface="Arial"/>
                      </a:endParaRPr>
                    </a:p>
                  </a:txBody>
                  <a:tcPr marL="9525" marR="9525" marT="9525" marB="0" anchor="b"/>
                </a:tc>
                <a:tc>
                  <a:txBody>
                    <a:bodyPr/>
                    <a:lstStyle/>
                    <a:p>
                      <a:pPr algn="l" fontAlgn="b"/>
                      <a:r>
                        <a:rPr lang="en-US" sz="1400" u="none" strike="noStrike">
                          <a:effectLst/>
                        </a:rPr>
                        <a:t>Lauren Isley</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Andria Besser</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 </a:t>
                      </a:r>
                      <a:endParaRPr lang="en-US" sz="1400" b="0" i="0" u="none" strike="noStrike">
                        <a:effectLst/>
                        <a:latin typeface="Arial"/>
                      </a:endParaRPr>
                    </a:p>
                  </a:txBody>
                  <a:tcPr marL="9525" marR="9525" marT="9525" marB="0" anchor="b"/>
                </a:tc>
              </a:tr>
              <a:tr h="272720">
                <a:tc>
                  <a:txBody>
                    <a:bodyPr/>
                    <a:lstStyle/>
                    <a:p>
                      <a:pPr algn="l" fontAlgn="b"/>
                      <a:r>
                        <a:rPr lang="en-US" sz="1400" i="1" u="none" strike="noStrike">
                          <a:effectLst/>
                        </a:rPr>
                        <a:t>Cardiovascular Genetics</a:t>
                      </a:r>
                      <a:endParaRPr lang="en-US" sz="1400" b="0" i="1" u="none" strike="noStrike">
                        <a:effectLst/>
                        <a:latin typeface="Arial"/>
                      </a:endParaRPr>
                    </a:p>
                  </a:txBody>
                  <a:tcPr marL="9525" marR="9525" marT="9525" marB="0" anchor="b"/>
                </a:tc>
                <a:tc>
                  <a:txBody>
                    <a:bodyPr/>
                    <a:lstStyle/>
                    <a:p>
                      <a:pPr algn="l" fontAlgn="b"/>
                      <a:r>
                        <a:rPr lang="en-US" sz="1400" u="none" strike="noStrike">
                          <a:effectLst/>
                        </a:rPr>
                        <a:t>Sara Cherny</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Brittney Murray</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 </a:t>
                      </a:r>
                      <a:endParaRPr lang="en-US" sz="1400" b="0" i="0" u="none" strike="noStrike">
                        <a:effectLst/>
                        <a:latin typeface="Arial"/>
                      </a:endParaRPr>
                    </a:p>
                  </a:txBody>
                  <a:tcPr marL="9525" marR="9525" marT="9525" marB="0" anchor="b"/>
                </a:tc>
              </a:tr>
              <a:tr h="260684">
                <a:tc>
                  <a:txBody>
                    <a:bodyPr/>
                    <a:lstStyle/>
                    <a:p>
                      <a:pPr algn="l" fontAlgn="b"/>
                      <a:r>
                        <a:rPr lang="en-US" sz="1400" i="1" u="none" strike="noStrike">
                          <a:effectLst/>
                        </a:rPr>
                        <a:t>Cystic Fibrosis</a:t>
                      </a:r>
                      <a:endParaRPr lang="en-US" sz="1400" b="0" i="1" u="none" strike="noStrike">
                        <a:effectLst/>
                        <a:latin typeface="Arial"/>
                      </a:endParaRPr>
                    </a:p>
                  </a:txBody>
                  <a:tcPr marL="9525" marR="9525" marT="9525" marB="0" anchor="b"/>
                </a:tc>
                <a:tc>
                  <a:txBody>
                    <a:bodyPr/>
                    <a:lstStyle/>
                    <a:p>
                      <a:pPr algn="l" fontAlgn="b"/>
                      <a:r>
                        <a:rPr lang="en-US" sz="1400" u="none" strike="noStrike">
                          <a:effectLst/>
                        </a:rPr>
                        <a:t>Karen Raraigh</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Barbara Karczeski</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 </a:t>
                      </a:r>
                      <a:endParaRPr lang="en-US" sz="1400" b="0" i="0" u="none" strike="noStrike">
                        <a:effectLst/>
                        <a:latin typeface="Arial"/>
                      </a:endParaRPr>
                    </a:p>
                  </a:txBody>
                  <a:tcPr marL="9525" marR="9525" marT="9525" marB="0" anchor="b"/>
                </a:tc>
              </a:tr>
              <a:tr h="260684">
                <a:tc>
                  <a:txBody>
                    <a:bodyPr/>
                    <a:lstStyle/>
                    <a:p>
                      <a:pPr algn="l" fontAlgn="b"/>
                      <a:r>
                        <a:rPr lang="en-US" sz="1400" i="1" u="none" strike="noStrike">
                          <a:effectLst/>
                        </a:rPr>
                        <a:t>Education </a:t>
                      </a:r>
                      <a:endParaRPr lang="en-US" sz="1400" b="0" i="1" u="none" strike="noStrike">
                        <a:effectLst/>
                        <a:latin typeface="Arial"/>
                      </a:endParaRPr>
                    </a:p>
                  </a:txBody>
                  <a:tcPr marL="9525" marR="9525" marT="9525" marB="0" anchor="b"/>
                </a:tc>
                <a:tc>
                  <a:txBody>
                    <a:bodyPr/>
                    <a:lstStyle/>
                    <a:p>
                      <a:pPr algn="l" fontAlgn="b"/>
                      <a:r>
                        <a:rPr lang="en-US" sz="1400" u="none" strike="noStrike">
                          <a:effectLst/>
                        </a:rPr>
                        <a:t>Shraddha Gaonkar </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Kate Shane-Carson </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 </a:t>
                      </a:r>
                      <a:endParaRPr lang="en-US" sz="1400" b="0" i="0" u="none" strike="noStrike">
                        <a:effectLst/>
                        <a:latin typeface="Arial"/>
                      </a:endParaRPr>
                    </a:p>
                  </a:txBody>
                  <a:tcPr marL="9525" marR="9525" marT="9525" marB="0" anchor="b"/>
                </a:tc>
              </a:tr>
              <a:tr h="260684">
                <a:tc>
                  <a:txBody>
                    <a:bodyPr/>
                    <a:lstStyle/>
                    <a:p>
                      <a:pPr algn="l" fontAlgn="b"/>
                      <a:r>
                        <a:rPr lang="en-US" sz="1400" i="1" u="none" strike="noStrike">
                          <a:effectLst/>
                        </a:rPr>
                        <a:t>Familial Cancer Risk</a:t>
                      </a:r>
                      <a:endParaRPr lang="en-US" sz="1400" b="0" i="1" u="none" strike="noStrike">
                        <a:effectLst/>
                        <a:latin typeface="Arial"/>
                      </a:endParaRPr>
                    </a:p>
                  </a:txBody>
                  <a:tcPr marL="9525" marR="9525" marT="9525" marB="0" anchor="b"/>
                </a:tc>
                <a:tc>
                  <a:txBody>
                    <a:bodyPr/>
                    <a:lstStyle/>
                    <a:p>
                      <a:pPr algn="l" fontAlgn="b"/>
                      <a:r>
                        <a:rPr lang="en-US" sz="1400" u="none" strike="noStrike">
                          <a:effectLst/>
                        </a:rPr>
                        <a:t>Sara Pirzadeh-Miller</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Victoria Raymond</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 </a:t>
                      </a:r>
                      <a:endParaRPr lang="en-US" sz="1400" b="0" i="0" u="none" strike="noStrike">
                        <a:effectLst/>
                        <a:latin typeface="Arial"/>
                      </a:endParaRPr>
                    </a:p>
                  </a:txBody>
                  <a:tcPr marL="9525" marR="9525" marT="9525" marB="0" anchor="b"/>
                </a:tc>
              </a:tr>
              <a:tr h="260684">
                <a:tc>
                  <a:txBody>
                    <a:bodyPr/>
                    <a:lstStyle/>
                    <a:p>
                      <a:pPr algn="l" fontAlgn="b"/>
                      <a:r>
                        <a:rPr lang="en-US" sz="1400" i="1" u="none" strike="noStrike">
                          <a:effectLst/>
                        </a:rPr>
                        <a:t>Genetic Technologies</a:t>
                      </a:r>
                      <a:endParaRPr lang="en-US" sz="1400" b="0" i="1" u="none" strike="noStrike">
                        <a:effectLst/>
                        <a:latin typeface="Arial"/>
                      </a:endParaRPr>
                    </a:p>
                  </a:txBody>
                  <a:tcPr marL="9525" marR="9525" marT="9525" marB="0" anchor="b"/>
                </a:tc>
                <a:tc>
                  <a:txBody>
                    <a:bodyPr/>
                    <a:lstStyle/>
                    <a:p>
                      <a:pPr algn="l" fontAlgn="b"/>
                      <a:r>
                        <a:rPr lang="en-US" sz="1400" u="none" strike="noStrike">
                          <a:effectLst/>
                        </a:rPr>
                        <a:t>Kim Banks</a:t>
                      </a:r>
                      <a:endParaRPr lang="en-US" sz="1400" b="0" i="0" u="none" strike="noStrike">
                        <a:effectLst/>
                        <a:latin typeface="Arial"/>
                      </a:endParaRPr>
                    </a:p>
                  </a:txBody>
                  <a:tcPr marL="9525" marR="9525" marT="9525" marB="0" anchor="b"/>
                </a:tc>
                <a:tc>
                  <a:txBody>
                    <a:bodyPr/>
                    <a:lstStyle/>
                    <a:p>
                      <a:pPr algn="l" fontAlgn="b"/>
                      <a:r>
                        <a:rPr lang="en-US" sz="1400" u="none" strike="noStrike" dirty="0">
                          <a:effectLst/>
                        </a:rPr>
                        <a:t>Kelly </a:t>
                      </a:r>
                      <a:r>
                        <a:rPr lang="en-US" sz="1400" u="none" strike="noStrike" dirty="0" smtClean="0">
                          <a:effectLst/>
                        </a:rPr>
                        <a:t>Farwell </a:t>
                      </a:r>
                      <a:r>
                        <a:rPr lang="en-US" sz="1400" u="none" strike="noStrike" dirty="0" err="1" smtClean="0">
                          <a:effectLst/>
                        </a:rPr>
                        <a:t>Hagman</a:t>
                      </a:r>
                      <a:endParaRPr lang="en-US" sz="1400" b="0" i="0" u="none" strike="noStrike" dirty="0">
                        <a:effectLst/>
                        <a:latin typeface="Arial"/>
                      </a:endParaRPr>
                    </a:p>
                  </a:txBody>
                  <a:tcPr marL="9525" marR="9525" marT="9525" marB="0" anchor="b"/>
                </a:tc>
                <a:tc>
                  <a:txBody>
                    <a:bodyPr/>
                    <a:lstStyle/>
                    <a:p>
                      <a:pPr algn="l" fontAlgn="b"/>
                      <a:r>
                        <a:rPr lang="en-US" sz="1400" u="none" strike="noStrike">
                          <a:effectLst/>
                        </a:rPr>
                        <a:t> </a:t>
                      </a:r>
                      <a:endParaRPr lang="en-US" sz="1400" b="0" i="0" u="none" strike="noStrike">
                        <a:effectLst/>
                        <a:latin typeface="Arial"/>
                      </a:endParaRPr>
                    </a:p>
                  </a:txBody>
                  <a:tcPr marL="9525" marR="9525" marT="9525" marB="0" anchor="b"/>
                </a:tc>
              </a:tr>
              <a:tr h="260684">
                <a:tc>
                  <a:txBody>
                    <a:bodyPr/>
                    <a:lstStyle/>
                    <a:p>
                      <a:pPr algn="l" fontAlgn="b"/>
                      <a:r>
                        <a:rPr lang="en-US" sz="1400" i="1" u="none" strike="noStrike">
                          <a:effectLst/>
                        </a:rPr>
                        <a:t>Health IT</a:t>
                      </a:r>
                      <a:endParaRPr lang="en-US" sz="1400" b="0" i="1" u="none" strike="noStrike">
                        <a:effectLst/>
                        <a:latin typeface="Arial"/>
                      </a:endParaRPr>
                    </a:p>
                  </a:txBody>
                  <a:tcPr marL="9525" marR="9525" marT="9525" marB="0" anchor="b"/>
                </a:tc>
                <a:tc>
                  <a:txBody>
                    <a:bodyPr/>
                    <a:lstStyle/>
                    <a:p>
                      <a:pPr algn="l" fontAlgn="b"/>
                      <a:r>
                        <a:rPr lang="en-US" sz="1400" u="none" strike="noStrike">
                          <a:effectLst/>
                        </a:rPr>
                        <a:t>Heather Fecteau</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Megan Doerr</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 </a:t>
                      </a:r>
                      <a:endParaRPr lang="en-US" sz="1400" b="0" i="0" u="none" strike="noStrike">
                        <a:effectLst/>
                        <a:latin typeface="Arial"/>
                      </a:endParaRPr>
                    </a:p>
                  </a:txBody>
                  <a:tcPr marL="9525" marR="9525" marT="9525" marB="0" anchor="b"/>
                </a:tc>
              </a:tr>
              <a:tr h="260684">
                <a:tc>
                  <a:txBody>
                    <a:bodyPr/>
                    <a:lstStyle/>
                    <a:p>
                      <a:pPr algn="l" fontAlgn="b"/>
                      <a:r>
                        <a:rPr lang="en-US" sz="1400" i="1" u="none" strike="noStrike">
                          <a:effectLst/>
                        </a:rPr>
                        <a:t>Industry</a:t>
                      </a:r>
                      <a:endParaRPr lang="en-US" sz="1400" b="0" i="1" u="none" strike="noStrike">
                        <a:effectLst/>
                        <a:latin typeface="Arial"/>
                      </a:endParaRPr>
                    </a:p>
                  </a:txBody>
                  <a:tcPr marL="9525" marR="9525" marT="9525" marB="0" anchor="b"/>
                </a:tc>
                <a:tc>
                  <a:txBody>
                    <a:bodyPr/>
                    <a:lstStyle/>
                    <a:p>
                      <a:pPr algn="l" fontAlgn="b"/>
                      <a:r>
                        <a:rPr lang="en-US" sz="1400" u="none" strike="noStrike">
                          <a:effectLst/>
                        </a:rPr>
                        <a:t>Lily Servais</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Darci Sternen</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 </a:t>
                      </a:r>
                      <a:endParaRPr lang="en-US" sz="1400" b="0" i="0" u="none" strike="noStrike">
                        <a:effectLst/>
                        <a:latin typeface="Arial"/>
                      </a:endParaRPr>
                    </a:p>
                  </a:txBody>
                  <a:tcPr marL="9525" marR="9525" marT="9525" marB="0" anchor="b"/>
                </a:tc>
              </a:tr>
              <a:tr h="260684">
                <a:tc>
                  <a:txBody>
                    <a:bodyPr/>
                    <a:lstStyle/>
                    <a:p>
                      <a:pPr algn="l" fontAlgn="b"/>
                      <a:r>
                        <a:rPr lang="en-US" sz="1400" i="1" u="none" strike="noStrike">
                          <a:effectLst/>
                        </a:rPr>
                        <a:t>International</a:t>
                      </a:r>
                      <a:endParaRPr lang="en-US" sz="1400" b="0" i="1" u="none" strike="noStrike">
                        <a:effectLst/>
                        <a:latin typeface="Arial"/>
                      </a:endParaRPr>
                    </a:p>
                  </a:txBody>
                  <a:tcPr marL="9525" marR="9525" marT="9525" marB="0" anchor="b"/>
                </a:tc>
                <a:tc>
                  <a:txBody>
                    <a:bodyPr/>
                    <a:lstStyle/>
                    <a:p>
                      <a:pPr algn="l" fontAlgn="b"/>
                      <a:r>
                        <a:rPr lang="en-US" sz="1400" u="none" strike="noStrike">
                          <a:effectLst/>
                        </a:rPr>
                        <a:t>Rawan Awwad</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Jennifer Fitzpatrick</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 </a:t>
                      </a:r>
                      <a:endParaRPr lang="en-US" sz="1400" b="0" i="0" u="none" strike="noStrike">
                        <a:effectLst/>
                        <a:latin typeface="Arial"/>
                      </a:endParaRPr>
                    </a:p>
                  </a:txBody>
                  <a:tcPr marL="9525" marR="9525" marT="9525" marB="0" anchor="b"/>
                </a:tc>
              </a:tr>
              <a:tr h="260684">
                <a:tc>
                  <a:txBody>
                    <a:bodyPr/>
                    <a:lstStyle/>
                    <a:p>
                      <a:pPr algn="l" fontAlgn="b"/>
                      <a:r>
                        <a:rPr lang="en-US" sz="1400" i="1" u="none" strike="noStrike">
                          <a:effectLst/>
                        </a:rPr>
                        <a:t>Metabolism/LSD</a:t>
                      </a:r>
                      <a:endParaRPr lang="en-US" sz="1400" b="0" i="1" u="none" strike="noStrike">
                        <a:effectLst/>
                        <a:latin typeface="Arial"/>
                      </a:endParaRPr>
                    </a:p>
                  </a:txBody>
                  <a:tcPr marL="9525" marR="9525" marT="9525" marB="0" anchor="b"/>
                </a:tc>
                <a:tc>
                  <a:txBody>
                    <a:bodyPr/>
                    <a:lstStyle/>
                    <a:p>
                      <a:pPr algn="l" fontAlgn="b"/>
                      <a:r>
                        <a:rPr lang="en-US" sz="1400" u="none" strike="noStrike">
                          <a:effectLst/>
                        </a:rPr>
                        <a:t>Amy White</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Lauren McNair Baggett</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Katharine Stoate</a:t>
                      </a:r>
                      <a:endParaRPr lang="en-US" sz="1400" b="0" i="0" u="none" strike="noStrike">
                        <a:effectLst/>
                        <a:latin typeface="Arial"/>
                      </a:endParaRPr>
                    </a:p>
                  </a:txBody>
                  <a:tcPr marL="9525" marR="9525" marT="9525" marB="0" anchor="b"/>
                </a:tc>
              </a:tr>
              <a:tr h="260684">
                <a:tc>
                  <a:txBody>
                    <a:bodyPr/>
                    <a:lstStyle/>
                    <a:p>
                      <a:pPr algn="l" fontAlgn="b"/>
                      <a:r>
                        <a:rPr lang="en-US" sz="1400" i="1" u="none" strike="noStrike">
                          <a:effectLst/>
                        </a:rPr>
                        <a:t>Neurogenetics</a:t>
                      </a:r>
                      <a:endParaRPr lang="en-US" sz="1400" b="0" i="1" u="none" strike="noStrike">
                        <a:effectLst/>
                        <a:latin typeface="Arial"/>
                      </a:endParaRPr>
                    </a:p>
                  </a:txBody>
                  <a:tcPr marL="9525" marR="9525" marT="9525" marB="0" anchor="b"/>
                </a:tc>
                <a:tc>
                  <a:txBody>
                    <a:bodyPr/>
                    <a:lstStyle/>
                    <a:p>
                      <a:pPr algn="l" fontAlgn="b"/>
                      <a:r>
                        <a:rPr lang="en-US" sz="1400" u="none" strike="noStrike">
                          <a:effectLst/>
                        </a:rPr>
                        <a:t>Shawna Feely</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Jennifer Roggenbuck</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 </a:t>
                      </a:r>
                      <a:endParaRPr lang="en-US" sz="1400" b="0" i="0" u="none" strike="noStrike">
                        <a:effectLst/>
                        <a:latin typeface="Arial"/>
                      </a:endParaRPr>
                    </a:p>
                  </a:txBody>
                  <a:tcPr marL="9525" marR="9525" marT="9525" marB="0" anchor="b"/>
                </a:tc>
              </a:tr>
              <a:tr h="260684">
                <a:tc>
                  <a:txBody>
                    <a:bodyPr/>
                    <a:lstStyle/>
                    <a:p>
                      <a:pPr algn="l" fontAlgn="b"/>
                      <a:r>
                        <a:rPr lang="en-US" sz="1400" i="1" u="none" strike="noStrike">
                          <a:effectLst/>
                        </a:rPr>
                        <a:t>Pediatric</a:t>
                      </a:r>
                      <a:endParaRPr lang="en-US" sz="1400" b="0" i="1" u="none" strike="noStrike">
                        <a:effectLst/>
                        <a:latin typeface="Arial"/>
                      </a:endParaRPr>
                    </a:p>
                  </a:txBody>
                  <a:tcPr marL="9525" marR="9525" marT="9525" marB="0" anchor="b"/>
                </a:tc>
                <a:tc>
                  <a:txBody>
                    <a:bodyPr/>
                    <a:lstStyle/>
                    <a:p>
                      <a:pPr algn="l" fontAlgn="b"/>
                      <a:r>
                        <a:rPr lang="en-US" sz="1400" u="none" strike="noStrike">
                          <a:effectLst/>
                        </a:rPr>
                        <a:t>Kimberly Lewis </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Rebecca Okashah </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 </a:t>
                      </a:r>
                      <a:endParaRPr lang="en-US" sz="1400" b="0" i="0" u="none" strike="noStrike">
                        <a:effectLst/>
                        <a:latin typeface="Arial"/>
                      </a:endParaRPr>
                    </a:p>
                  </a:txBody>
                  <a:tcPr marL="9525" marR="9525" marT="9525" marB="0" anchor="b"/>
                </a:tc>
              </a:tr>
              <a:tr h="260684">
                <a:tc>
                  <a:txBody>
                    <a:bodyPr/>
                    <a:lstStyle/>
                    <a:p>
                      <a:pPr algn="l" fontAlgn="b"/>
                      <a:r>
                        <a:rPr lang="en-US" sz="1400" i="1" u="none" strike="noStrike">
                          <a:effectLst/>
                        </a:rPr>
                        <a:t>Personalized Medicine</a:t>
                      </a:r>
                      <a:endParaRPr lang="en-US" sz="1400" b="0" i="1" u="none" strike="noStrike">
                        <a:effectLst/>
                        <a:latin typeface="Arial"/>
                      </a:endParaRPr>
                    </a:p>
                  </a:txBody>
                  <a:tcPr marL="9525" marR="9525" marT="9525" marB="0" anchor="b"/>
                </a:tc>
                <a:tc>
                  <a:txBody>
                    <a:bodyPr/>
                    <a:lstStyle/>
                    <a:p>
                      <a:pPr algn="l" fontAlgn="b"/>
                      <a:r>
                        <a:rPr lang="en-US" sz="1400" u="none" strike="noStrike">
                          <a:effectLst/>
                        </a:rPr>
                        <a:t>Sarah Kalia</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Megan Grove</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 </a:t>
                      </a:r>
                      <a:endParaRPr lang="en-US" sz="1400" b="0" i="0" u="none" strike="noStrike">
                        <a:effectLst/>
                        <a:latin typeface="Arial"/>
                      </a:endParaRPr>
                    </a:p>
                  </a:txBody>
                  <a:tcPr marL="9525" marR="9525" marT="9525" marB="0" anchor="b"/>
                </a:tc>
              </a:tr>
              <a:tr h="260684">
                <a:tc>
                  <a:txBody>
                    <a:bodyPr/>
                    <a:lstStyle/>
                    <a:p>
                      <a:pPr algn="l" fontAlgn="b"/>
                      <a:r>
                        <a:rPr lang="en-US" sz="1400" i="1" u="none" strike="noStrike">
                          <a:effectLst/>
                        </a:rPr>
                        <a:t>Prenatal</a:t>
                      </a:r>
                      <a:endParaRPr lang="en-US" sz="1400" b="0" i="1" u="none" strike="noStrike">
                        <a:effectLst/>
                        <a:latin typeface="Arial"/>
                      </a:endParaRPr>
                    </a:p>
                  </a:txBody>
                  <a:tcPr marL="9525" marR="9525" marT="9525" marB="0" anchor="b"/>
                </a:tc>
                <a:tc>
                  <a:txBody>
                    <a:bodyPr/>
                    <a:lstStyle/>
                    <a:p>
                      <a:pPr algn="l" fontAlgn="b"/>
                      <a:r>
                        <a:rPr lang="en-US" sz="1400" u="none" strike="noStrike">
                          <a:effectLst/>
                        </a:rPr>
                        <a:t>Shannon Wieloch </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Blair Stevens</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 </a:t>
                      </a:r>
                      <a:endParaRPr lang="en-US" sz="1400" b="0" i="0" u="none" strike="noStrike">
                        <a:effectLst/>
                        <a:latin typeface="Arial"/>
                      </a:endParaRPr>
                    </a:p>
                  </a:txBody>
                  <a:tcPr marL="9525" marR="9525" marT="9525" marB="0" anchor="b"/>
                </a:tc>
              </a:tr>
              <a:tr h="276019">
                <a:tc>
                  <a:txBody>
                    <a:bodyPr/>
                    <a:lstStyle/>
                    <a:p>
                      <a:pPr algn="l" fontAlgn="b"/>
                      <a:r>
                        <a:rPr lang="en-US" sz="1400" i="1" u="none" strike="noStrike">
                          <a:effectLst/>
                        </a:rPr>
                        <a:t>Psychiatric Disorders</a:t>
                      </a:r>
                      <a:endParaRPr lang="en-US" sz="1400" b="0" i="1" u="none" strike="noStrike">
                        <a:effectLst/>
                        <a:latin typeface="Arial"/>
                      </a:endParaRPr>
                    </a:p>
                  </a:txBody>
                  <a:tcPr marL="9525" marR="9525" marT="9525" marB="0" anchor="b"/>
                </a:tc>
                <a:tc>
                  <a:txBody>
                    <a:bodyPr/>
                    <a:lstStyle/>
                    <a:p>
                      <a:pPr algn="l" fontAlgn="b"/>
                      <a:r>
                        <a:rPr lang="en-US" sz="1400" u="none" strike="noStrike">
                          <a:effectLst/>
                        </a:rPr>
                        <a:t>Carmela Thompson</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Hannah White</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 </a:t>
                      </a:r>
                      <a:endParaRPr lang="en-US" sz="1400" b="0" i="0" u="none" strike="noStrike">
                        <a:effectLst/>
                        <a:latin typeface="Arial"/>
                      </a:endParaRPr>
                    </a:p>
                  </a:txBody>
                  <a:tcPr marL="9525" marR="9525" marT="9525" marB="0" anchor="b"/>
                </a:tc>
              </a:tr>
              <a:tr h="260684">
                <a:tc>
                  <a:txBody>
                    <a:bodyPr/>
                    <a:lstStyle/>
                    <a:p>
                      <a:pPr algn="l" fontAlgn="b"/>
                      <a:r>
                        <a:rPr lang="en-US" sz="1400" i="1" u="none" strike="noStrike">
                          <a:effectLst/>
                        </a:rPr>
                        <a:t>Public Health</a:t>
                      </a:r>
                      <a:endParaRPr lang="en-US" sz="1400" b="0" i="1" u="none" strike="noStrike">
                        <a:effectLst/>
                        <a:latin typeface="Arial"/>
                      </a:endParaRPr>
                    </a:p>
                  </a:txBody>
                  <a:tcPr marL="9525" marR="9525" marT="9525" marB="0" anchor="b"/>
                </a:tc>
                <a:tc>
                  <a:txBody>
                    <a:bodyPr/>
                    <a:lstStyle/>
                    <a:p>
                      <a:pPr algn="l" fontAlgn="b"/>
                      <a:r>
                        <a:rPr lang="en-US" sz="1400" u="none" strike="noStrike">
                          <a:effectLst/>
                        </a:rPr>
                        <a:t>Amy Gaviglio</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Kate Reed</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 </a:t>
                      </a:r>
                      <a:endParaRPr lang="en-US" sz="1400" b="0" i="0" u="none" strike="noStrike">
                        <a:effectLst/>
                        <a:latin typeface="Arial"/>
                      </a:endParaRPr>
                    </a:p>
                  </a:txBody>
                  <a:tcPr marL="9525" marR="9525" marT="9525" marB="0" anchor="b"/>
                </a:tc>
              </a:tr>
              <a:tr h="260684">
                <a:tc>
                  <a:txBody>
                    <a:bodyPr/>
                    <a:lstStyle/>
                    <a:p>
                      <a:pPr algn="l" fontAlgn="b"/>
                      <a:r>
                        <a:rPr lang="en-US" sz="1400" i="1" u="none" strike="noStrike">
                          <a:effectLst/>
                        </a:rPr>
                        <a:t>Research</a:t>
                      </a:r>
                      <a:endParaRPr lang="en-US" sz="1400" b="0" i="1" u="none" strike="noStrike">
                        <a:effectLst/>
                        <a:latin typeface="Arial"/>
                      </a:endParaRPr>
                    </a:p>
                  </a:txBody>
                  <a:tcPr marL="9525" marR="9525" marT="9525" marB="0" anchor="b"/>
                </a:tc>
                <a:tc>
                  <a:txBody>
                    <a:bodyPr/>
                    <a:lstStyle/>
                    <a:p>
                      <a:pPr algn="l" fontAlgn="b"/>
                      <a:r>
                        <a:rPr lang="en-US" sz="1400" u="none" strike="noStrike">
                          <a:effectLst/>
                        </a:rPr>
                        <a:t>Sharon Aufox </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Gillian Hooker</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 </a:t>
                      </a:r>
                      <a:endParaRPr lang="en-US" sz="1400" b="0" i="0" u="none" strike="noStrike">
                        <a:effectLst/>
                        <a:latin typeface="Arial"/>
                      </a:endParaRPr>
                    </a:p>
                  </a:txBody>
                  <a:tcPr marL="9525" marR="9525" marT="9525" marB="0" anchor="b"/>
                </a:tc>
              </a:tr>
              <a:tr h="260684">
                <a:tc>
                  <a:txBody>
                    <a:bodyPr/>
                    <a:lstStyle/>
                    <a:p>
                      <a:pPr algn="l" fontAlgn="b"/>
                      <a:r>
                        <a:rPr lang="en-US" sz="1400" i="1" u="none" strike="noStrike" dirty="0">
                          <a:effectLst/>
                        </a:rPr>
                        <a:t>Student / New GC</a:t>
                      </a:r>
                      <a:endParaRPr lang="en-US" sz="1400" b="0" i="1" u="none" strike="noStrike" dirty="0">
                        <a:effectLst/>
                        <a:latin typeface="Arial"/>
                      </a:endParaRPr>
                    </a:p>
                  </a:txBody>
                  <a:tcPr marL="9525" marR="9525" marT="9525" marB="0" anchor="b"/>
                </a:tc>
                <a:tc>
                  <a:txBody>
                    <a:bodyPr/>
                    <a:lstStyle/>
                    <a:p>
                      <a:pPr algn="l" fontAlgn="b"/>
                      <a:r>
                        <a:rPr lang="en-US" sz="1400" u="none" strike="noStrike">
                          <a:effectLst/>
                        </a:rPr>
                        <a:t>Elysia Davis</a:t>
                      </a:r>
                      <a:endParaRPr lang="en-US" sz="1400" b="0" i="0" u="none" strike="noStrike">
                        <a:effectLst/>
                        <a:latin typeface="Arial"/>
                      </a:endParaRPr>
                    </a:p>
                  </a:txBody>
                  <a:tcPr marL="9525" marR="9525" marT="9525" marB="0" anchor="b"/>
                </a:tc>
                <a:tc>
                  <a:txBody>
                    <a:bodyPr/>
                    <a:lstStyle/>
                    <a:p>
                      <a:pPr algn="l" fontAlgn="b"/>
                      <a:r>
                        <a:rPr lang="en-US" sz="1400" u="none" strike="noStrike">
                          <a:effectLst/>
                        </a:rPr>
                        <a:t>Monica Helm</a:t>
                      </a:r>
                      <a:endParaRPr lang="en-US" sz="1400" b="0" i="0" u="none" strike="noStrike">
                        <a:effectLst/>
                        <a:latin typeface="Arial"/>
                      </a:endParaRPr>
                    </a:p>
                  </a:txBody>
                  <a:tcPr marL="9525" marR="9525" marT="9525" marB="0" anchor="b"/>
                </a:tc>
                <a:tc>
                  <a:txBody>
                    <a:bodyPr/>
                    <a:lstStyle/>
                    <a:p>
                      <a:pPr algn="l" fontAlgn="b"/>
                      <a:r>
                        <a:rPr lang="en-US" sz="1400" u="none" strike="noStrike" dirty="0">
                          <a:effectLst/>
                        </a:rPr>
                        <a:t> </a:t>
                      </a:r>
                      <a:endParaRPr lang="en-US" sz="1400" b="0" i="0" u="none" strike="noStrike" dirty="0">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3280374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a:xfrm>
            <a:off x="381000" y="914400"/>
            <a:ext cx="8458200" cy="685800"/>
          </a:xfrm>
        </p:spPr>
        <p:txBody>
          <a:bodyPr/>
          <a:lstStyle/>
          <a:p>
            <a:pPr algn="ctr" eaLnBrk="1" hangingPunct="1"/>
            <a:r>
              <a:rPr lang="en-US" sz="2800" dirty="0" smtClean="0"/>
              <a:t>Thank you to all of NSGC’s dedicated volunteers</a:t>
            </a:r>
            <a:br>
              <a:rPr lang="en-US" sz="2800" dirty="0" smtClean="0"/>
            </a:br>
            <a:r>
              <a:rPr lang="en-US" sz="2800" dirty="0"/>
              <a:t/>
            </a:r>
            <a:br>
              <a:rPr lang="en-US" sz="2800" dirty="0"/>
            </a:br>
            <a:r>
              <a:rPr lang="en-US" b="0" i="1" dirty="0"/>
              <a:t>We could not do it without you!</a:t>
            </a:r>
            <a:r>
              <a:rPr lang="en-US" sz="2800" dirty="0"/>
              <a:t/>
            </a:r>
            <a:br>
              <a:rPr lang="en-US" sz="2800" dirty="0"/>
            </a:br>
            <a:endParaRPr lang="en-US" sz="2800" dirty="0" smtClean="0"/>
          </a:p>
        </p:txBody>
      </p:sp>
      <p:sp>
        <p:nvSpPr>
          <p:cNvPr id="76802" name="Rectangle 3"/>
          <p:cNvSpPr>
            <a:spLocks noGrp="1" noChangeArrowheads="1"/>
          </p:cNvSpPr>
          <p:nvPr>
            <p:ph type="body" idx="4294967295"/>
          </p:nvPr>
        </p:nvSpPr>
        <p:spPr>
          <a:xfrm>
            <a:off x="381000" y="1752600"/>
            <a:ext cx="8458200" cy="4038600"/>
          </a:xfrm>
        </p:spPr>
        <p:txBody>
          <a:bodyPr numCol="2"/>
          <a:lstStyle/>
          <a:p>
            <a:pPr eaLnBrk="1" hangingPunct="1">
              <a:lnSpc>
                <a:spcPct val="90000"/>
              </a:lnSpc>
              <a:buFont typeface="Wingdings" pitchFamily="2" charset="2"/>
              <a:buNone/>
            </a:pPr>
            <a:endParaRPr lang="en-US" sz="900" dirty="0" smtClean="0"/>
          </a:p>
          <a:p>
            <a:pPr lvl="1" eaLnBrk="1" hangingPunct="1">
              <a:lnSpc>
                <a:spcPct val="90000"/>
              </a:lnSpc>
            </a:pPr>
            <a:endParaRPr lang="en-US" sz="2000" dirty="0" smtClean="0"/>
          </a:p>
          <a:p>
            <a:pPr lvl="1" eaLnBrk="1" hangingPunct="1">
              <a:lnSpc>
                <a:spcPct val="90000"/>
              </a:lnSpc>
            </a:pPr>
            <a:r>
              <a:rPr lang="en-US" sz="2000" dirty="0" smtClean="0"/>
              <a:t>Committees</a:t>
            </a:r>
          </a:p>
          <a:p>
            <a:pPr lvl="1" eaLnBrk="1" hangingPunct="1">
              <a:lnSpc>
                <a:spcPct val="90000"/>
              </a:lnSpc>
            </a:pPr>
            <a:r>
              <a:rPr lang="en-US" sz="2000" dirty="0" smtClean="0"/>
              <a:t>Task Forces</a:t>
            </a:r>
          </a:p>
          <a:p>
            <a:pPr lvl="1" eaLnBrk="1" hangingPunct="1">
              <a:lnSpc>
                <a:spcPct val="90000"/>
              </a:lnSpc>
            </a:pPr>
            <a:r>
              <a:rPr lang="en-US" sz="2000" dirty="0" smtClean="0"/>
              <a:t>SIGs</a:t>
            </a:r>
          </a:p>
          <a:p>
            <a:pPr lvl="1" eaLnBrk="1" hangingPunct="1">
              <a:lnSpc>
                <a:spcPct val="90000"/>
              </a:lnSpc>
            </a:pPr>
            <a:r>
              <a:rPr lang="en-US" sz="2000" dirty="0" smtClean="0"/>
              <a:t>Workgroups</a:t>
            </a:r>
          </a:p>
          <a:p>
            <a:pPr lvl="1" eaLnBrk="1" hangingPunct="1">
              <a:lnSpc>
                <a:spcPct val="90000"/>
              </a:lnSpc>
            </a:pPr>
            <a:r>
              <a:rPr lang="en-US" sz="2000" dirty="0" smtClean="0"/>
              <a:t>Subcommittees</a:t>
            </a:r>
          </a:p>
          <a:p>
            <a:pPr lvl="1" eaLnBrk="1" hangingPunct="1">
              <a:lnSpc>
                <a:spcPct val="90000"/>
              </a:lnSpc>
            </a:pPr>
            <a:r>
              <a:rPr lang="en-US" sz="2000" dirty="0" smtClean="0"/>
              <a:t>Ethics Advisory Group</a:t>
            </a:r>
          </a:p>
          <a:p>
            <a:pPr lvl="1" eaLnBrk="1" hangingPunct="1">
              <a:lnSpc>
                <a:spcPct val="90000"/>
              </a:lnSpc>
            </a:pPr>
            <a:r>
              <a:rPr lang="en-US" sz="2000" dirty="0" smtClean="0"/>
              <a:t>AEC/Abstracts</a:t>
            </a:r>
          </a:p>
          <a:p>
            <a:pPr lvl="1" eaLnBrk="1" hangingPunct="1">
              <a:lnSpc>
                <a:spcPct val="90000"/>
              </a:lnSpc>
            </a:pPr>
            <a:r>
              <a:rPr lang="en-US" sz="2000" dirty="0" smtClean="0"/>
              <a:t>JEMF</a:t>
            </a:r>
          </a:p>
          <a:p>
            <a:pPr lvl="1" eaLnBrk="1" hangingPunct="1">
              <a:lnSpc>
                <a:spcPct val="90000"/>
              </a:lnSpc>
            </a:pPr>
            <a:r>
              <a:rPr lang="en-US" sz="2000" dirty="0" smtClean="0"/>
              <a:t>AHSPA</a:t>
            </a:r>
          </a:p>
          <a:p>
            <a:pPr lvl="1" eaLnBrk="1" hangingPunct="1">
              <a:lnSpc>
                <a:spcPct val="90000"/>
              </a:lnSpc>
            </a:pPr>
            <a:endParaRPr lang="en-US" sz="2000" dirty="0" smtClean="0"/>
          </a:p>
          <a:p>
            <a:pPr lvl="1" eaLnBrk="1" hangingPunct="1">
              <a:lnSpc>
                <a:spcPct val="90000"/>
              </a:lnSpc>
            </a:pPr>
            <a:endParaRPr lang="en-US" sz="2000" dirty="0"/>
          </a:p>
          <a:p>
            <a:pPr lvl="1" eaLnBrk="1" hangingPunct="1">
              <a:lnSpc>
                <a:spcPct val="90000"/>
              </a:lnSpc>
            </a:pPr>
            <a:r>
              <a:rPr lang="en-US" sz="2000" dirty="0" err="1" smtClean="0"/>
              <a:t>Rollnick</a:t>
            </a:r>
            <a:endParaRPr lang="en-US" sz="2000" dirty="0" smtClean="0"/>
          </a:p>
          <a:p>
            <a:pPr lvl="1" eaLnBrk="1" hangingPunct="1">
              <a:lnSpc>
                <a:spcPct val="90000"/>
              </a:lnSpc>
            </a:pPr>
            <a:r>
              <a:rPr lang="en-US" sz="2000" dirty="0" smtClean="0"/>
              <a:t>Liaisons</a:t>
            </a:r>
          </a:p>
          <a:p>
            <a:pPr lvl="1" eaLnBrk="1" hangingPunct="1">
              <a:lnSpc>
                <a:spcPct val="90000"/>
              </a:lnSpc>
            </a:pPr>
            <a:r>
              <a:rPr lang="en-US" sz="2000" i="1" dirty="0" smtClean="0"/>
              <a:t>Journal of Genetic Counseling</a:t>
            </a:r>
          </a:p>
          <a:p>
            <a:pPr lvl="1" eaLnBrk="1" hangingPunct="1">
              <a:lnSpc>
                <a:spcPct val="90000"/>
              </a:lnSpc>
            </a:pPr>
            <a:r>
              <a:rPr lang="en-US" sz="2000" i="1" dirty="0" smtClean="0"/>
              <a:t>Perspectives</a:t>
            </a:r>
          </a:p>
          <a:p>
            <a:pPr lvl="1" eaLnBrk="1" hangingPunct="1">
              <a:lnSpc>
                <a:spcPct val="90000"/>
              </a:lnSpc>
            </a:pPr>
            <a:r>
              <a:rPr lang="en-US" sz="2000" dirty="0" smtClean="0"/>
              <a:t>Various projects </a:t>
            </a:r>
            <a:endParaRPr lang="en-US" sz="2000" dirty="0"/>
          </a:p>
          <a:p>
            <a:pPr lvl="1" eaLnBrk="1" hangingPunct="1">
              <a:lnSpc>
                <a:spcPct val="90000"/>
              </a:lnSpc>
            </a:pPr>
            <a:r>
              <a:rPr lang="en-US" sz="2000" b="1" u="sng" dirty="0" smtClean="0"/>
              <a:t>Many</a:t>
            </a:r>
            <a:r>
              <a:rPr lang="en-US" sz="2000" dirty="0" smtClean="0"/>
              <a:t> individual contributors!</a:t>
            </a:r>
          </a:p>
          <a:p>
            <a:pPr eaLnBrk="1" hangingPunct="1">
              <a:lnSpc>
                <a:spcPct val="90000"/>
              </a:lnSpc>
            </a:pPr>
            <a:endParaRPr lang="en-US" sz="2400" i="1" dirty="0" smtClean="0"/>
          </a:p>
          <a:p>
            <a:pPr eaLnBrk="1" hangingPunct="1">
              <a:lnSpc>
                <a:spcPct val="90000"/>
              </a:lnSpc>
            </a:pPr>
            <a:endParaRPr lang="en-US" dirty="0" smtClean="0"/>
          </a:p>
        </p:txBody>
      </p:sp>
    </p:spTree>
    <p:extLst>
      <p:ext uri="{BB962C8B-B14F-4D97-AF65-F5344CB8AC3E}">
        <p14:creationId xmlns:p14="http://schemas.microsoft.com/office/powerpoint/2010/main" val="310473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ctrTitle" idx="4294967295"/>
          </p:nvPr>
        </p:nvSpPr>
        <p:spPr>
          <a:xfrm>
            <a:off x="1066800" y="1447800"/>
            <a:ext cx="6781800" cy="1447800"/>
          </a:xfrm>
        </p:spPr>
        <p:txBody>
          <a:bodyPr anchor="t"/>
          <a:lstStyle/>
          <a:p>
            <a:pPr eaLnBrk="1" hangingPunct="1">
              <a:lnSpc>
                <a:spcPct val="100000"/>
              </a:lnSpc>
              <a:spcBef>
                <a:spcPts val="600"/>
              </a:spcBef>
              <a:spcAft>
                <a:spcPts val="600"/>
              </a:spcAft>
            </a:pPr>
            <a:r>
              <a:rPr lang="en-US" sz="4000" dirty="0" smtClean="0"/>
              <a:t>NSGC Strategic Initiatives</a:t>
            </a:r>
            <a:endParaRPr lang="en-US" sz="5300" dirty="0" smtClean="0"/>
          </a:p>
        </p:txBody>
      </p:sp>
      <p:sp>
        <p:nvSpPr>
          <p:cNvPr id="3" name="Rectangle 3"/>
          <p:cNvSpPr txBox="1">
            <a:spLocks noChangeArrowheads="1"/>
          </p:cNvSpPr>
          <p:nvPr/>
        </p:nvSpPr>
        <p:spPr bwMode="auto">
          <a:xfrm>
            <a:off x="1143000" y="3733800"/>
            <a:ext cx="6280150" cy="170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ea typeface="+mn-ea"/>
                <a:cs typeface="+mn-cs"/>
              </a:defRPr>
            </a:lvl1pPr>
            <a:lvl2pPr marL="571500" indent="-227013" algn="l" rtl="0" eaLnBrk="0" fontAlgn="base" hangingPunct="0">
              <a:spcBef>
                <a:spcPct val="20000"/>
              </a:spcBef>
              <a:spcAft>
                <a:spcPct val="0"/>
              </a:spcAft>
              <a:buClr>
                <a:schemeClr val="accent2"/>
              </a:buClr>
              <a:buSzPct val="100000"/>
              <a:buChar char="&gt;"/>
              <a:defRPr>
                <a:solidFill>
                  <a:schemeClr val="tx1"/>
                </a:solidFill>
                <a:latin typeface="+mn-lt"/>
              </a:defRPr>
            </a:lvl2pPr>
            <a:lvl3pPr marL="969963" indent="-284163" algn="l" rtl="0" eaLnBrk="0" fontAlgn="base" hangingPunct="0">
              <a:spcBef>
                <a:spcPct val="20000"/>
              </a:spcBef>
              <a:spcAft>
                <a:spcPct val="0"/>
              </a:spcAft>
              <a:buClr>
                <a:schemeClr val="hlink"/>
              </a:buClr>
              <a:buChar char="—"/>
              <a:defRPr sz="1600">
                <a:solidFill>
                  <a:schemeClr val="tx1"/>
                </a:solidFill>
                <a:latin typeface="+mn-lt"/>
              </a:defRPr>
            </a:lvl3pPr>
            <a:lvl4pPr marL="1311275" indent="-227013" algn="l" rtl="0" eaLnBrk="0" fontAlgn="base" hangingPunct="0">
              <a:spcBef>
                <a:spcPct val="20000"/>
              </a:spcBef>
              <a:spcAft>
                <a:spcPct val="0"/>
              </a:spcAft>
              <a:buClr>
                <a:schemeClr val="accent1"/>
              </a:buClr>
              <a:buSzPct val="80000"/>
              <a:buFont typeface="Wingdings" pitchFamily="2" charset="2"/>
              <a:buChar char="ü"/>
              <a:defRPr sz="1400">
                <a:solidFill>
                  <a:schemeClr val="tx1"/>
                </a:solidFill>
                <a:latin typeface="+mn-lt"/>
              </a:defRPr>
            </a:lvl4pPr>
            <a:lvl5pPr marL="1649413" indent="-223838" algn="l" rtl="0" eaLnBrk="0" fontAlgn="base" hangingPunct="0">
              <a:spcBef>
                <a:spcPct val="20000"/>
              </a:spcBef>
              <a:spcAft>
                <a:spcPct val="0"/>
              </a:spcAft>
              <a:buClr>
                <a:schemeClr val="accent2"/>
              </a:buClr>
              <a:buSzPct val="80000"/>
              <a:buFont typeface="Arial" charset="0"/>
              <a:buChar char="—"/>
              <a:defRPr sz="1400">
                <a:solidFill>
                  <a:schemeClr val="tx1"/>
                </a:solidFill>
                <a:latin typeface="+mn-lt"/>
              </a:defRPr>
            </a:lvl5pPr>
            <a:lvl6pPr marL="2106613" indent="-223838" algn="l" rtl="0" fontAlgn="base">
              <a:spcBef>
                <a:spcPct val="20000"/>
              </a:spcBef>
              <a:spcAft>
                <a:spcPct val="0"/>
              </a:spcAft>
              <a:buClr>
                <a:schemeClr val="accent2"/>
              </a:buClr>
              <a:buSzPct val="80000"/>
              <a:buFont typeface="Arial" pitchFamily="34" charset="0"/>
              <a:buChar char="—"/>
              <a:defRPr sz="1400">
                <a:solidFill>
                  <a:schemeClr val="tx1"/>
                </a:solidFill>
                <a:latin typeface="+mn-lt"/>
              </a:defRPr>
            </a:lvl6pPr>
            <a:lvl7pPr marL="2563813" indent="-223838" algn="l" rtl="0" fontAlgn="base">
              <a:spcBef>
                <a:spcPct val="20000"/>
              </a:spcBef>
              <a:spcAft>
                <a:spcPct val="0"/>
              </a:spcAft>
              <a:buClr>
                <a:schemeClr val="accent2"/>
              </a:buClr>
              <a:buSzPct val="80000"/>
              <a:buFont typeface="Arial" pitchFamily="34" charset="0"/>
              <a:buChar char="—"/>
              <a:defRPr sz="1400">
                <a:solidFill>
                  <a:schemeClr val="tx1"/>
                </a:solidFill>
                <a:latin typeface="+mn-lt"/>
              </a:defRPr>
            </a:lvl7pPr>
            <a:lvl8pPr marL="3021013" indent="-223838" algn="l" rtl="0" fontAlgn="base">
              <a:spcBef>
                <a:spcPct val="20000"/>
              </a:spcBef>
              <a:spcAft>
                <a:spcPct val="0"/>
              </a:spcAft>
              <a:buClr>
                <a:schemeClr val="accent2"/>
              </a:buClr>
              <a:buSzPct val="80000"/>
              <a:buFont typeface="Arial" pitchFamily="34" charset="0"/>
              <a:buChar char="—"/>
              <a:defRPr sz="1400">
                <a:solidFill>
                  <a:schemeClr val="tx1"/>
                </a:solidFill>
                <a:latin typeface="+mn-lt"/>
              </a:defRPr>
            </a:lvl8pPr>
            <a:lvl9pPr marL="3478213" indent="-223838" algn="l" rtl="0" fontAlgn="base">
              <a:spcBef>
                <a:spcPct val="20000"/>
              </a:spcBef>
              <a:spcAft>
                <a:spcPct val="0"/>
              </a:spcAft>
              <a:buClr>
                <a:schemeClr val="accent2"/>
              </a:buClr>
              <a:buSzPct val="80000"/>
              <a:buFont typeface="Arial" pitchFamily="34" charset="0"/>
              <a:buChar char="—"/>
              <a:defRPr sz="1400">
                <a:solidFill>
                  <a:schemeClr val="tx1"/>
                </a:solidFill>
                <a:latin typeface="+mn-lt"/>
              </a:defRPr>
            </a:lvl9pPr>
          </a:lstStyle>
          <a:p>
            <a:pPr marL="0" indent="0" eaLnBrk="1" hangingPunct="1">
              <a:lnSpc>
                <a:spcPct val="80000"/>
              </a:lnSpc>
              <a:buFont typeface="Wingdings" pitchFamily="2" charset="2"/>
              <a:buNone/>
            </a:pPr>
            <a:r>
              <a:rPr lang="en-US" sz="3200" b="1" dirty="0" smtClean="0"/>
              <a:t>Joy Larsen Haidle, MS, CGC </a:t>
            </a:r>
          </a:p>
          <a:p>
            <a:pPr marL="0" indent="0" eaLnBrk="1" hangingPunct="1">
              <a:lnSpc>
                <a:spcPct val="80000"/>
              </a:lnSpc>
              <a:buFont typeface="Wingdings" pitchFamily="2" charset="2"/>
              <a:buNone/>
            </a:pPr>
            <a:r>
              <a:rPr lang="en-US" sz="3200" b="1" dirty="0" smtClean="0"/>
              <a:t>NSGC President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p:txBody>
          <a:bodyPr/>
          <a:lstStyle/>
          <a:p>
            <a:pPr eaLnBrk="1" hangingPunct="1"/>
            <a:r>
              <a:rPr lang="en-US" sz="4000" dirty="0" smtClean="0"/>
              <a:t>Rolling Strategic Plan</a:t>
            </a:r>
            <a:endParaRPr lang="en-US" sz="4000" dirty="0" smtClean="0">
              <a:solidFill>
                <a:srgbClr val="FF0000"/>
              </a:solidFill>
            </a:endParaRPr>
          </a:p>
        </p:txBody>
      </p:sp>
      <p:sp>
        <p:nvSpPr>
          <p:cNvPr id="21506" name="Content Placeholder 2"/>
          <p:cNvSpPr>
            <a:spLocks noGrp="1"/>
          </p:cNvSpPr>
          <p:nvPr>
            <p:ph idx="4294967295"/>
          </p:nvPr>
        </p:nvSpPr>
        <p:spPr>
          <a:xfrm>
            <a:off x="381000" y="1219200"/>
            <a:ext cx="8610600" cy="4572000"/>
          </a:xfrm>
        </p:spPr>
        <p:txBody>
          <a:bodyPr>
            <a:normAutofit fontScale="92500"/>
          </a:bodyPr>
          <a:lstStyle/>
          <a:p>
            <a:pPr eaLnBrk="1" hangingPunct="1">
              <a:spcBef>
                <a:spcPts val="600"/>
              </a:spcBef>
              <a:spcAft>
                <a:spcPts val="600"/>
              </a:spcAft>
            </a:pPr>
            <a:r>
              <a:rPr lang="en-US" sz="3200" dirty="0" smtClean="0"/>
              <a:t>Differs from traditional strategic planning</a:t>
            </a:r>
          </a:p>
          <a:p>
            <a:pPr lvl="1" eaLnBrk="1" hangingPunct="1">
              <a:spcBef>
                <a:spcPts val="600"/>
              </a:spcBef>
              <a:spcAft>
                <a:spcPts val="600"/>
              </a:spcAft>
            </a:pPr>
            <a:r>
              <a:rPr lang="en-US" sz="2400" dirty="0" smtClean="0"/>
              <a:t>Annual review of landscape by Board and plan adjustments and edits to ensure we are proactive and relevant</a:t>
            </a:r>
          </a:p>
          <a:p>
            <a:pPr lvl="1" eaLnBrk="1" hangingPunct="1">
              <a:spcBef>
                <a:spcPts val="600"/>
              </a:spcBef>
              <a:spcAft>
                <a:spcPts val="600"/>
              </a:spcAft>
            </a:pPr>
            <a:r>
              <a:rPr lang="en-US" sz="2400" dirty="0" smtClean="0"/>
              <a:t>Full review of strategic initiatives every 3 years</a:t>
            </a:r>
          </a:p>
          <a:p>
            <a:pPr lvl="1" eaLnBrk="1" hangingPunct="1">
              <a:spcBef>
                <a:spcPts val="600"/>
              </a:spcBef>
              <a:spcAft>
                <a:spcPts val="600"/>
              </a:spcAft>
            </a:pPr>
            <a:r>
              <a:rPr lang="en-US" sz="2400" dirty="0" smtClean="0"/>
              <a:t>Align each 3-year strategic plan to support longer-term goals</a:t>
            </a:r>
          </a:p>
          <a:p>
            <a:pPr lvl="1" eaLnBrk="1" hangingPunct="1">
              <a:spcBef>
                <a:spcPts val="600"/>
              </a:spcBef>
              <a:spcAft>
                <a:spcPts val="600"/>
              </a:spcAft>
            </a:pPr>
            <a:r>
              <a:rPr lang="en-US" sz="2400" dirty="0" smtClean="0"/>
              <a:t>We need member support for this process – you are our best resource</a:t>
            </a:r>
          </a:p>
          <a:p>
            <a:pPr lvl="2" eaLnBrk="1" hangingPunct="1">
              <a:spcBef>
                <a:spcPts val="600"/>
              </a:spcBef>
              <a:spcAft>
                <a:spcPts val="600"/>
              </a:spcAft>
            </a:pPr>
            <a:r>
              <a:rPr lang="en-US" sz="2200" b="1" dirty="0" smtClean="0"/>
              <a:t>Engage</a:t>
            </a:r>
            <a:r>
              <a:rPr lang="en-US" sz="2200" dirty="0" smtClean="0"/>
              <a:t> with committees, subcommittees and workgroups</a:t>
            </a:r>
          </a:p>
          <a:p>
            <a:pPr lvl="2" eaLnBrk="1" hangingPunct="1">
              <a:spcBef>
                <a:spcPts val="600"/>
              </a:spcBef>
              <a:spcAft>
                <a:spcPts val="600"/>
              </a:spcAft>
            </a:pPr>
            <a:r>
              <a:rPr lang="en-US" sz="2200" b="1" dirty="0" smtClean="0"/>
              <a:t>Participate</a:t>
            </a:r>
            <a:r>
              <a:rPr lang="en-US" sz="2200" dirty="0" smtClean="0"/>
              <a:t> in SIGs</a:t>
            </a:r>
          </a:p>
          <a:p>
            <a:pPr lvl="2" eaLnBrk="1" hangingPunct="1">
              <a:spcBef>
                <a:spcPts val="600"/>
              </a:spcBef>
              <a:spcAft>
                <a:spcPts val="600"/>
              </a:spcAft>
            </a:pPr>
            <a:r>
              <a:rPr lang="en-US" sz="2200" b="1" dirty="0" smtClean="0"/>
              <a:t>Contact </a:t>
            </a:r>
            <a:r>
              <a:rPr lang="en-US" sz="2200" dirty="0" smtClean="0"/>
              <a:t>your</a:t>
            </a:r>
            <a:r>
              <a:rPr lang="en-US" sz="2200" b="1" dirty="0" smtClean="0"/>
              <a:t> </a:t>
            </a:r>
            <a:r>
              <a:rPr lang="en-US" sz="2200" dirty="0" smtClean="0"/>
              <a:t>leaders with emerging information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p:txBody>
          <a:bodyPr/>
          <a:lstStyle/>
          <a:p>
            <a:pPr eaLnBrk="1" hangingPunct="1"/>
            <a:r>
              <a:rPr lang="en-US" sz="4000" dirty="0" smtClean="0"/>
              <a:t>From Strategy to Action</a:t>
            </a:r>
            <a:endParaRPr lang="en-US" sz="4000" dirty="0" smtClean="0">
              <a:solidFill>
                <a:srgbClr val="FF0000"/>
              </a:solidFill>
            </a:endParaRP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215861264"/>
              </p:ext>
            </p:extLst>
          </p:nvPr>
        </p:nvGraphicFramePr>
        <p:xfrm>
          <a:off x="152400" y="1143000"/>
          <a:ext cx="88392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09599" y="3727448"/>
            <a:ext cx="8001001" cy="830997"/>
          </a:xfrm>
          <a:prstGeom prst="rect">
            <a:avLst/>
          </a:prstGeom>
          <a:noFill/>
        </p:spPr>
        <p:txBody>
          <a:bodyPr wrap="square" rtlCol="0">
            <a:spAutoFit/>
          </a:bodyPr>
          <a:lstStyle/>
          <a:p>
            <a:pPr algn="ctr"/>
            <a:r>
              <a:rPr lang="en-US" b="1" dirty="0" smtClean="0">
                <a:latin typeface="+mn-lt"/>
              </a:rPr>
              <a:t>NSGC’s volunteer </a:t>
            </a:r>
            <a:r>
              <a:rPr lang="en-US" b="1" dirty="0">
                <a:latin typeface="+mn-lt"/>
              </a:rPr>
              <a:t>C</a:t>
            </a:r>
            <a:r>
              <a:rPr lang="en-US" b="1" dirty="0" smtClean="0">
                <a:latin typeface="+mn-lt"/>
              </a:rPr>
              <a:t>ommittees, SIGs and Task Forces are the power behind achieving our strategic goals</a:t>
            </a:r>
            <a:endParaRPr lang="en-US" b="1" dirty="0">
              <a:latin typeface="+mn-lt"/>
            </a:endParaRPr>
          </a:p>
        </p:txBody>
      </p:sp>
    </p:spTree>
    <p:extLst>
      <p:ext uri="{BB962C8B-B14F-4D97-AF65-F5344CB8AC3E}">
        <p14:creationId xmlns:p14="http://schemas.microsoft.com/office/powerpoint/2010/main" val="293147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249238" y="838200"/>
            <a:ext cx="8458200" cy="685800"/>
          </a:xfrm>
        </p:spPr>
        <p:txBody>
          <a:bodyPr/>
          <a:lstStyle/>
          <a:p>
            <a:pPr eaLnBrk="1" hangingPunct="1"/>
            <a:r>
              <a:rPr lang="en-US" altLang="en-US" sz="2800" dirty="0" smtClean="0">
                <a:latin typeface="Arial" charset="0"/>
              </a:rPr>
              <a:t>NSGC’s 2015 - 2017 Strategic Objectives</a:t>
            </a:r>
          </a:p>
        </p:txBody>
      </p:sp>
      <p:grpSp>
        <p:nvGrpSpPr>
          <p:cNvPr id="13315" name="Group 9"/>
          <p:cNvGrpSpPr>
            <a:grpSpLocks/>
          </p:cNvGrpSpPr>
          <p:nvPr/>
        </p:nvGrpSpPr>
        <p:grpSpPr bwMode="auto">
          <a:xfrm>
            <a:off x="500063" y="1676400"/>
            <a:ext cx="3013075" cy="4248567"/>
            <a:chOff x="759087" y="2057400"/>
            <a:chExt cx="3012140" cy="4247625"/>
          </a:xfrm>
        </p:grpSpPr>
        <p:sp>
          <p:nvSpPr>
            <p:cNvPr id="6154" name="Rounded Rectangle 3"/>
            <p:cNvSpPr>
              <a:spLocks noChangeArrowheads="1"/>
            </p:cNvSpPr>
            <p:nvPr/>
          </p:nvSpPr>
          <p:spPr bwMode="auto">
            <a:xfrm>
              <a:off x="1066800" y="2057400"/>
              <a:ext cx="1905000" cy="1066800"/>
            </a:xfrm>
            <a:prstGeom prst="roundRect">
              <a:avLst>
                <a:gd name="adj" fmla="val 16667"/>
              </a:avLst>
            </a:prstGeom>
            <a:solidFill>
              <a:schemeClr val="accent1"/>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800" b="1" dirty="0">
                  <a:solidFill>
                    <a:schemeClr val="bg1"/>
                  </a:solidFill>
                  <a:latin typeface="+mj-lt"/>
                  <a:cs typeface="+mn-cs"/>
                </a:rPr>
                <a:t>Access</a:t>
              </a:r>
            </a:p>
          </p:txBody>
        </p:sp>
        <p:sp>
          <p:nvSpPr>
            <p:cNvPr id="6155" name="TextBox 6"/>
            <p:cNvSpPr txBox="1">
              <a:spLocks noChangeArrowheads="1"/>
            </p:cNvSpPr>
            <p:nvPr/>
          </p:nvSpPr>
          <p:spPr bwMode="auto">
            <a:xfrm>
              <a:off x="759087" y="3504879"/>
              <a:ext cx="3012140" cy="2800146"/>
            </a:xfrm>
            <a:prstGeom prst="rect">
              <a:avLst/>
            </a:prstGeom>
            <a:noFill/>
            <a:ln>
              <a:noFill/>
            </a:ln>
            <a:extLst/>
          </p:spPr>
          <p:txBody>
            <a:bodyPr>
              <a:spAutoFit/>
            </a:bodyPr>
            <a:lstStyle>
              <a:lvl1pPr eaLnBrk="0" hangingPunct="0">
                <a:defRPr sz="2400">
                  <a:solidFill>
                    <a:schemeClr val="tx1"/>
                  </a:solidFill>
                  <a:latin typeface="Times"/>
                </a:defRPr>
              </a:lvl1pPr>
              <a:lvl2pPr eaLnBrk="0" hangingPunct="0">
                <a:defRPr sz="2400">
                  <a:solidFill>
                    <a:schemeClr val="tx1"/>
                  </a:solidFill>
                  <a:latin typeface="Times"/>
                </a:defRPr>
              </a:lvl2pPr>
              <a:lvl3pPr marL="1143000" indent="-228600" eaLnBrk="0" hangingPunct="0">
                <a:defRPr sz="2400">
                  <a:solidFill>
                    <a:schemeClr val="tx1"/>
                  </a:solidFill>
                  <a:latin typeface="Times"/>
                </a:defRPr>
              </a:lvl3pPr>
              <a:lvl4pPr marL="1600200" indent="-228600" eaLnBrk="0" hangingPunct="0">
                <a:defRPr sz="2400">
                  <a:solidFill>
                    <a:schemeClr val="tx1"/>
                  </a:solidFill>
                  <a:latin typeface="Times"/>
                </a:defRPr>
              </a:lvl4pPr>
              <a:lvl5pPr marL="2057400" indent="-228600" eaLnBrk="0" hangingPunct="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285750" indent="-285750">
                <a:buFont typeface="Arial" pitchFamily="34" charset="0"/>
                <a:buChar char="•"/>
                <a:defRPr/>
              </a:pPr>
              <a:r>
                <a:rPr lang="en-US" sz="1800" dirty="0" smtClean="0">
                  <a:latin typeface="+mn-lt"/>
                  <a:cs typeface="+mn-cs"/>
                </a:rPr>
                <a:t>Payer recognition of GCs</a:t>
              </a:r>
            </a:p>
            <a:p>
              <a:pPr marL="742950" lvl="1" indent="-285750">
                <a:buFont typeface="Arial" pitchFamily="34" charset="0"/>
                <a:buChar char="•"/>
                <a:defRPr/>
              </a:pPr>
              <a:r>
                <a:rPr lang="en-US" sz="1600" dirty="0" smtClean="0">
                  <a:latin typeface="+mn-lt"/>
                  <a:cs typeface="+mn-cs"/>
                </a:rPr>
                <a:t>Ensure quality</a:t>
              </a:r>
            </a:p>
            <a:p>
              <a:pPr marL="742950" lvl="1" indent="-285750">
                <a:buFont typeface="Arial" pitchFamily="34" charset="0"/>
                <a:buChar char="•"/>
                <a:defRPr/>
              </a:pPr>
              <a:r>
                <a:rPr lang="en-US" sz="1600" dirty="0" smtClean="0">
                  <a:latin typeface="+mn-lt"/>
                  <a:cs typeface="+mn-cs"/>
                </a:rPr>
                <a:t>Cost effective</a:t>
              </a:r>
            </a:p>
            <a:p>
              <a:pPr marL="285750" indent="-285750">
                <a:buFont typeface="Arial" pitchFamily="34" charset="0"/>
                <a:buChar char="•"/>
                <a:defRPr/>
              </a:pPr>
              <a:r>
                <a:rPr lang="en-US" sz="1800" dirty="0" smtClean="0">
                  <a:latin typeface="+mn-lt"/>
                  <a:cs typeface="+mn-cs"/>
                </a:rPr>
                <a:t>Reimbursement</a:t>
              </a:r>
              <a:endParaRPr lang="en-US" sz="1800" dirty="0">
                <a:latin typeface="+mn-lt"/>
                <a:cs typeface="+mn-cs"/>
              </a:endParaRPr>
            </a:p>
            <a:p>
              <a:pPr marL="285750" indent="-285750">
                <a:buFont typeface="Arial" pitchFamily="34" charset="0"/>
                <a:buChar char="•"/>
                <a:defRPr/>
              </a:pPr>
              <a:r>
                <a:rPr lang="en-US" sz="1800" dirty="0" smtClean="0">
                  <a:latin typeface="+mn-lt"/>
                  <a:cs typeface="+mn-cs"/>
                </a:rPr>
                <a:t>Licensure</a:t>
              </a:r>
            </a:p>
            <a:p>
              <a:pPr marL="285750" indent="-285750">
                <a:buFont typeface="Arial" pitchFamily="34" charset="0"/>
                <a:buChar char="•"/>
                <a:defRPr/>
              </a:pPr>
              <a:r>
                <a:rPr lang="en-US" sz="1800" dirty="0" smtClean="0">
                  <a:latin typeface="+mn-lt"/>
                  <a:cs typeface="+mn-cs"/>
                </a:rPr>
                <a:t>Coalition-building</a:t>
              </a:r>
            </a:p>
            <a:p>
              <a:pPr marL="285750" indent="-285750">
                <a:buFont typeface="Arial" pitchFamily="34" charset="0"/>
                <a:buChar char="•"/>
                <a:defRPr/>
              </a:pPr>
              <a:r>
                <a:rPr lang="en-US" sz="1800" dirty="0" smtClean="0">
                  <a:latin typeface="+mn-lt"/>
                  <a:cs typeface="+mn-cs"/>
                </a:rPr>
                <a:t>Promoting value to </a:t>
              </a:r>
              <a:br>
                <a:rPr lang="en-US" sz="1800" dirty="0" smtClean="0">
                  <a:latin typeface="+mn-lt"/>
                  <a:cs typeface="+mn-cs"/>
                </a:rPr>
              </a:br>
              <a:r>
                <a:rPr lang="en-US" sz="1800" dirty="0" smtClean="0">
                  <a:latin typeface="+mn-lt"/>
                  <a:cs typeface="+mn-cs"/>
                </a:rPr>
                <a:t>other providers</a:t>
              </a:r>
            </a:p>
            <a:p>
              <a:pPr marL="285750" indent="-285750">
                <a:buFont typeface="Arial" pitchFamily="34" charset="0"/>
                <a:buChar char="•"/>
                <a:defRPr/>
              </a:pPr>
              <a:r>
                <a:rPr lang="en-US" sz="1800" dirty="0" smtClean="0">
                  <a:latin typeface="+mn-lt"/>
                  <a:cs typeface="+mn-cs"/>
                </a:rPr>
                <a:t>Standard-maker</a:t>
              </a:r>
              <a:endParaRPr lang="en-US" sz="1800" dirty="0">
                <a:latin typeface="+mn-lt"/>
                <a:cs typeface="+mn-cs"/>
              </a:endParaRPr>
            </a:p>
          </p:txBody>
        </p:sp>
      </p:grpSp>
      <p:grpSp>
        <p:nvGrpSpPr>
          <p:cNvPr id="13316" name="Group 10"/>
          <p:cNvGrpSpPr>
            <a:grpSpLocks/>
          </p:cNvGrpSpPr>
          <p:nvPr/>
        </p:nvGrpSpPr>
        <p:grpSpPr bwMode="auto">
          <a:xfrm>
            <a:off x="6243611" y="1740841"/>
            <a:ext cx="2743200" cy="4060111"/>
            <a:chOff x="3352800" y="2057400"/>
            <a:chExt cx="2743200" cy="3996408"/>
          </a:xfrm>
        </p:grpSpPr>
        <p:sp>
          <p:nvSpPr>
            <p:cNvPr id="6152" name="Rounded Rectangle 4"/>
            <p:cNvSpPr>
              <a:spLocks noChangeArrowheads="1"/>
            </p:cNvSpPr>
            <p:nvPr/>
          </p:nvSpPr>
          <p:spPr bwMode="auto">
            <a:xfrm>
              <a:off x="3563468" y="2057400"/>
              <a:ext cx="1981200" cy="1066800"/>
            </a:xfrm>
            <a:prstGeom prst="roundRect">
              <a:avLst>
                <a:gd name="adj" fmla="val 16667"/>
              </a:avLst>
            </a:prstGeom>
            <a:solidFill>
              <a:schemeClr val="accent1"/>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800" b="1" dirty="0">
                  <a:solidFill>
                    <a:schemeClr val="bg1"/>
                  </a:solidFill>
                  <a:latin typeface="+mj-lt"/>
                  <a:cs typeface="+mn-cs"/>
                </a:rPr>
                <a:t>Value</a:t>
              </a:r>
            </a:p>
          </p:txBody>
        </p:sp>
        <p:sp>
          <p:nvSpPr>
            <p:cNvPr id="6153" name="TextBox 7"/>
            <p:cNvSpPr txBox="1">
              <a:spLocks noChangeArrowheads="1"/>
            </p:cNvSpPr>
            <p:nvPr/>
          </p:nvSpPr>
          <p:spPr bwMode="auto">
            <a:xfrm>
              <a:off x="3352800" y="3509049"/>
              <a:ext cx="2743200" cy="2544759"/>
            </a:xfrm>
            <a:prstGeom prst="rect">
              <a:avLst/>
            </a:prstGeom>
            <a:noFill/>
            <a:ln>
              <a:noFill/>
            </a:ln>
            <a:extLst/>
          </p:spPr>
          <p:txBody>
            <a:bodyPr>
              <a:spAutoFit/>
            </a:bodyPr>
            <a:lstStyle>
              <a:lvl1pPr eaLnBrk="0" hangingPunct="0">
                <a:defRPr sz="2400">
                  <a:solidFill>
                    <a:schemeClr val="tx1"/>
                  </a:solidFill>
                  <a:latin typeface="Times"/>
                </a:defRPr>
              </a:lvl1pPr>
              <a:lvl2pPr marL="742950" indent="-285750" eaLnBrk="0" hangingPunct="0">
                <a:defRPr sz="2400">
                  <a:solidFill>
                    <a:schemeClr val="tx1"/>
                  </a:solidFill>
                  <a:latin typeface="Times"/>
                </a:defRPr>
              </a:lvl2pPr>
              <a:lvl3pPr marL="1143000" indent="-228600" eaLnBrk="0" hangingPunct="0">
                <a:defRPr sz="2400">
                  <a:solidFill>
                    <a:schemeClr val="tx1"/>
                  </a:solidFill>
                  <a:latin typeface="Times"/>
                </a:defRPr>
              </a:lvl3pPr>
              <a:lvl4pPr marL="1600200" indent="-228600" eaLnBrk="0" hangingPunct="0">
                <a:defRPr sz="2400">
                  <a:solidFill>
                    <a:schemeClr val="tx1"/>
                  </a:solidFill>
                  <a:latin typeface="Times"/>
                </a:defRPr>
              </a:lvl4pPr>
              <a:lvl5pPr marL="2057400" indent="-228600" eaLnBrk="0" hangingPunct="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285750" indent="-285750">
                <a:buFont typeface="Arial" pitchFamily="34" charset="0"/>
                <a:buChar char="•"/>
                <a:defRPr/>
              </a:pPr>
              <a:r>
                <a:rPr lang="en-US" sz="1800" dirty="0" smtClean="0">
                  <a:latin typeface="+mj-lt"/>
                  <a:cs typeface="+mn-cs"/>
                </a:rPr>
                <a:t>Consumer focus </a:t>
              </a:r>
              <a:endParaRPr lang="en-US" sz="1800" dirty="0">
                <a:latin typeface="+mn-lt"/>
              </a:endParaRPr>
            </a:p>
            <a:p>
              <a:pPr marL="285750" indent="-285750">
                <a:buFont typeface="Arial" pitchFamily="34" charset="0"/>
                <a:buChar char="•"/>
                <a:defRPr/>
              </a:pPr>
              <a:r>
                <a:rPr lang="en-US" sz="1800" dirty="0" smtClean="0">
                  <a:latin typeface="+mn-lt"/>
                </a:rPr>
                <a:t>NSGC as a provider of genetic information</a:t>
              </a:r>
              <a:endParaRPr lang="en-US" sz="1800" dirty="0">
                <a:latin typeface="+mn-lt"/>
              </a:endParaRPr>
            </a:p>
            <a:p>
              <a:pPr marL="285750" indent="-285750">
                <a:buFont typeface="Arial" pitchFamily="34" charset="0"/>
                <a:buChar char="•"/>
                <a:defRPr/>
              </a:pPr>
              <a:r>
                <a:rPr lang="en-US" sz="1800" dirty="0" smtClean="0">
                  <a:latin typeface="+mj-lt"/>
                  <a:cs typeface="+mn-cs"/>
                </a:rPr>
                <a:t>Member Value</a:t>
              </a:r>
            </a:p>
            <a:p>
              <a:pPr marL="285750">
                <a:buFont typeface="Arial" pitchFamily="34" charset="0"/>
                <a:buChar char="•"/>
                <a:defRPr/>
              </a:pPr>
              <a:r>
                <a:rPr lang="en-US" sz="1800" dirty="0" smtClean="0">
                  <a:latin typeface="+mj-lt"/>
                  <a:cs typeface="+mn-cs"/>
                </a:rPr>
                <a:t>Education</a:t>
              </a:r>
            </a:p>
            <a:p>
              <a:pPr marL="285750">
                <a:buFont typeface="Arial" pitchFamily="34" charset="0"/>
                <a:buChar char="•"/>
                <a:defRPr/>
              </a:pPr>
              <a:r>
                <a:rPr lang="en-US" sz="1800" dirty="0" smtClean="0">
                  <a:latin typeface="+mj-lt"/>
                  <a:cs typeface="+mn-cs"/>
                </a:rPr>
                <a:t>Professional development</a:t>
              </a:r>
            </a:p>
            <a:p>
              <a:pPr marL="285750">
                <a:buFont typeface="Arial" pitchFamily="34" charset="0"/>
                <a:buChar char="•"/>
                <a:defRPr/>
              </a:pPr>
              <a:r>
                <a:rPr lang="en-US" sz="1800" dirty="0" smtClean="0">
                  <a:latin typeface="+mj-lt"/>
                  <a:cs typeface="+mn-cs"/>
                </a:rPr>
                <a:t>Support for changing landscape</a:t>
              </a:r>
            </a:p>
          </p:txBody>
        </p:sp>
      </p:grpSp>
      <p:grpSp>
        <p:nvGrpSpPr>
          <p:cNvPr id="13317" name="Group 11"/>
          <p:cNvGrpSpPr>
            <a:grpSpLocks/>
          </p:cNvGrpSpPr>
          <p:nvPr/>
        </p:nvGrpSpPr>
        <p:grpSpPr bwMode="auto">
          <a:xfrm>
            <a:off x="3494035" y="1740841"/>
            <a:ext cx="2570513" cy="4612522"/>
            <a:chOff x="5919787" y="2066365"/>
            <a:chExt cx="2514600" cy="4285203"/>
          </a:xfrm>
        </p:grpSpPr>
        <p:sp>
          <p:nvSpPr>
            <p:cNvPr id="6150" name="Rounded Rectangle 5"/>
            <p:cNvSpPr>
              <a:spLocks noChangeArrowheads="1"/>
            </p:cNvSpPr>
            <p:nvPr/>
          </p:nvSpPr>
          <p:spPr bwMode="auto">
            <a:xfrm>
              <a:off x="5948362" y="2066365"/>
              <a:ext cx="2105024" cy="1066800"/>
            </a:xfrm>
            <a:prstGeom prst="roundRect">
              <a:avLst>
                <a:gd name="adj" fmla="val 16667"/>
              </a:avLst>
            </a:prstGeom>
            <a:solidFill>
              <a:schemeClr val="accent1"/>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800" b="1" dirty="0">
                  <a:solidFill>
                    <a:schemeClr val="bg1"/>
                  </a:solidFill>
                  <a:latin typeface="+mj-lt"/>
                  <a:cs typeface="+mn-cs"/>
                </a:rPr>
                <a:t>Growth</a:t>
              </a:r>
            </a:p>
          </p:txBody>
        </p:sp>
        <p:sp>
          <p:nvSpPr>
            <p:cNvPr id="6151" name="TextBox 8"/>
            <p:cNvSpPr txBox="1">
              <a:spLocks noChangeArrowheads="1"/>
            </p:cNvSpPr>
            <p:nvPr/>
          </p:nvSpPr>
          <p:spPr bwMode="auto">
            <a:xfrm>
              <a:off x="5919787" y="3435023"/>
              <a:ext cx="2514600" cy="2916545"/>
            </a:xfrm>
            <a:prstGeom prst="rect">
              <a:avLst/>
            </a:prstGeom>
            <a:noFill/>
            <a:ln>
              <a:noFill/>
            </a:ln>
            <a:extLst/>
          </p:spPr>
          <p:txBody>
            <a:bodyPr>
              <a:spAutoFit/>
            </a:bodyPr>
            <a:lstStyle>
              <a:lvl1pPr eaLnBrk="0" hangingPunct="0">
                <a:defRPr sz="2400">
                  <a:solidFill>
                    <a:schemeClr val="tx1"/>
                  </a:solidFill>
                  <a:latin typeface="Times"/>
                </a:defRPr>
              </a:lvl1pPr>
              <a:lvl2pPr marL="742950" indent="-285750" eaLnBrk="0" hangingPunct="0">
                <a:defRPr sz="2400">
                  <a:solidFill>
                    <a:schemeClr val="tx1"/>
                  </a:solidFill>
                  <a:latin typeface="Times"/>
                </a:defRPr>
              </a:lvl2pPr>
              <a:lvl3pPr marL="1143000" indent="-228600" eaLnBrk="0" hangingPunct="0">
                <a:defRPr sz="2400">
                  <a:solidFill>
                    <a:schemeClr val="tx1"/>
                  </a:solidFill>
                  <a:latin typeface="Times"/>
                </a:defRPr>
              </a:lvl3pPr>
              <a:lvl4pPr marL="1600200" indent="-228600" eaLnBrk="0" hangingPunct="0">
                <a:defRPr sz="2400">
                  <a:solidFill>
                    <a:schemeClr val="tx1"/>
                  </a:solidFill>
                  <a:latin typeface="Times"/>
                </a:defRPr>
              </a:lvl4pPr>
              <a:lvl5pPr marL="2057400" indent="-228600" eaLnBrk="0" hangingPunct="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285750" indent="-285750">
                <a:buFont typeface="Arial" pitchFamily="34" charset="0"/>
                <a:buChar char="•"/>
                <a:defRPr/>
              </a:pPr>
              <a:r>
                <a:rPr lang="en-US" sz="1800" dirty="0" smtClean="0">
                  <a:latin typeface="+mj-lt"/>
                  <a:cs typeface="+mn-cs"/>
                </a:rPr>
                <a:t>Workforce growth</a:t>
              </a:r>
            </a:p>
            <a:p>
              <a:pPr marL="285750" indent="-285750">
                <a:buFont typeface="Arial" pitchFamily="34" charset="0"/>
                <a:buChar char="•"/>
                <a:defRPr/>
              </a:pPr>
              <a:r>
                <a:rPr lang="en-US" sz="1800" dirty="0" smtClean="0">
                  <a:latin typeface="+mj-lt"/>
                  <a:cs typeface="+mn-cs"/>
                </a:rPr>
                <a:t>Efficient, effective practice</a:t>
              </a:r>
            </a:p>
            <a:p>
              <a:pPr marL="285750" indent="-285750">
                <a:buFont typeface="Arial" pitchFamily="34" charset="0"/>
                <a:buChar char="•"/>
                <a:defRPr/>
              </a:pPr>
              <a:r>
                <a:rPr lang="en-US" sz="1800" dirty="0" smtClean="0">
                  <a:latin typeface="+mj-lt"/>
                  <a:cs typeface="+mn-cs"/>
                </a:rPr>
                <a:t>Varied and expanding roles</a:t>
              </a:r>
            </a:p>
            <a:p>
              <a:pPr marL="285750" indent="-285750">
                <a:buFont typeface="Arial" pitchFamily="34" charset="0"/>
                <a:buChar char="•"/>
                <a:defRPr/>
              </a:pPr>
              <a:r>
                <a:rPr lang="en-US" sz="1800" dirty="0" smtClean="0">
                  <a:latin typeface="+mj-lt"/>
                  <a:cs typeface="+mn-cs"/>
                </a:rPr>
                <a:t>Specialization</a:t>
              </a:r>
            </a:p>
            <a:p>
              <a:pPr marL="285750" indent="-285750">
                <a:buFont typeface="Arial" pitchFamily="34" charset="0"/>
                <a:buChar char="•"/>
                <a:defRPr/>
              </a:pPr>
              <a:r>
                <a:rPr lang="en-US" sz="1800" dirty="0" smtClean="0">
                  <a:latin typeface="+mj-lt"/>
                  <a:cs typeface="+mn-cs"/>
                </a:rPr>
                <a:t>Technology to support efficiency</a:t>
              </a:r>
            </a:p>
            <a:p>
              <a:pPr marL="285750" indent="-285750">
                <a:buFont typeface="Arial" pitchFamily="34" charset="0"/>
                <a:buChar char="•"/>
                <a:defRPr/>
              </a:pPr>
              <a:r>
                <a:rPr lang="en-US" sz="1800" dirty="0" smtClean="0">
                  <a:latin typeface="+mj-lt"/>
                  <a:cs typeface="+mn-cs"/>
                </a:rPr>
                <a:t>Collaboration </a:t>
              </a:r>
              <a:r>
                <a:rPr lang="en-US" sz="1800" dirty="0">
                  <a:latin typeface="+mj-lt"/>
                  <a:cs typeface="+mn-cs"/>
                </a:rPr>
                <a:t>with </a:t>
              </a:r>
              <a:r>
                <a:rPr lang="en-US" sz="1800" dirty="0" smtClean="0">
                  <a:latin typeface="+mj-lt"/>
                  <a:cs typeface="+mn-cs"/>
                </a:rPr>
                <a:t>ABGC, ACGC </a:t>
              </a:r>
              <a:r>
                <a:rPr lang="en-US" sz="1800" dirty="0">
                  <a:latin typeface="+mj-lt"/>
                  <a:cs typeface="+mn-cs"/>
                </a:rPr>
                <a:t>&amp; </a:t>
              </a:r>
              <a:r>
                <a:rPr lang="en-US" sz="1800" dirty="0" smtClean="0">
                  <a:latin typeface="+mj-lt"/>
                  <a:cs typeface="+mn-cs"/>
                </a:rPr>
                <a:t>AGCPD</a:t>
              </a:r>
            </a:p>
          </p:txBody>
        </p:sp>
      </p:grpSp>
      <p:sp>
        <p:nvSpPr>
          <p:cNvPr id="3" name="Left-Right Arrow 2"/>
          <p:cNvSpPr/>
          <p:nvPr/>
        </p:nvSpPr>
        <p:spPr>
          <a:xfrm>
            <a:off x="5674817" y="2142293"/>
            <a:ext cx="779462" cy="484187"/>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Left-Right Arrow 13"/>
          <p:cNvSpPr/>
          <p:nvPr/>
        </p:nvSpPr>
        <p:spPr>
          <a:xfrm>
            <a:off x="2747963" y="2114550"/>
            <a:ext cx="781050" cy="485775"/>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42568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ctrTitle" idx="4294967295"/>
          </p:nvPr>
        </p:nvSpPr>
        <p:spPr>
          <a:xfrm>
            <a:off x="1066800" y="1600200"/>
            <a:ext cx="7239000" cy="1219200"/>
          </a:xfrm>
        </p:spPr>
        <p:txBody>
          <a:bodyPr anchor="t"/>
          <a:lstStyle/>
          <a:p>
            <a:pPr eaLnBrk="1" hangingPunct="1">
              <a:lnSpc>
                <a:spcPct val="100000"/>
              </a:lnSpc>
            </a:pPr>
            <a:r>
              <a:rPr lang="en-US" sz="4800" dirty="0" smtClean="0"/>
              <a:t>2015 Public Relations</a:t>
            </a:r>
            <a:r>
              <a:rPr lang="en-US" sz="4600" dirty="0" smtClean="0"/>
              <a:t/>
            </a:r>
            <a:br>
              <a:rPr lang="en-US" sz="4600" dirty="0" smtClean="0"/>
            </a:br>
            <a:endParaRPr lang="en-US" sz="3800" dirty="0" smtClean="0"/>
          </a:p>
        </p:txBody>
      </p:sp>
      <p:sp>
        <p:nvSpPr>
          <p:cNvPr id="30722" name="Rectangle 3"/>
          <p:cNvSpPr>
            <a:spLocks noGrp="1" noChangeArrowheads="1"/>
          </p:cNvSpPr>
          <p:nvPr>
            <p:ph type="subTitle" idx="4294967295"/>
          </p:nvPr>
        </p:nvSpPr>
        <p:spPr>
          <a:xfrm>
            <a:off x="1066800" y="4267200"/>
            <a:ext cx="6280150" cy="1701800"/>
          </a:xfrm>
        </p:spPr>
        <p:txBody>
          <a:bodyPr/>
          <a:lstStyle/>
          <a:p>
            <a:pPr marL="0" indent="0" eaLnBrk="1" hangingPunct="1">
              <a:lnSpc>
                <a:spcPct val="80000"/>
              </a:lnSpc>
              <a:buFont typeface="Wingdings" pitchFamily="2" charset="2"/>
              <a:buNone/>
            </a:pPr>
            <a:r>
              <a:rPr lang="en-US" sz="3200" b="1" dirty="0" smtClean="0"/>
              <a:t>Joy Larsen Haidle, MS, CGC </a:t>
            </a:r>
          </a:p>
          <a:p>
            <a:pPr marL="0" indent="0" eaLnBrk="1" hangingPunct="1">
              <a:lnSpc>
                <a:spcPct val="80000"/>
              </a:lnSpc>
              <a:buFont typeface="Wingdings" pitchFamily="2" charset="2"/>
              <a:buNone/>
            </a:pPr>
            <a:r>
              <a:rPr lang="en-US" sz="3200" b="1" dirty="0" smtClean="0"/>
              <a:t>NSGC President</a:t>
            </a:r>
          </a:p>
        </p:txBody>
      </p:sp>
    </p:spTree>
    <p:extLst>
      <p:ext uri="{BB962C8B-B14F-4D97-AF65-F5344CB8AC3E}">
        <p14:creationId xmlns:p14="http://schemas.microsoft.com/office/powerpoint/2010/main" val="3986734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by the Numbers</a:t>
            </a:r>
            <a:endParaRPr lang="en-US" dirty="0"/>
          </a:p>
        </p:txBody>
      </p:sp>
      <p:sp>
        <p:nvSpPr>
          <p:cNvPr id="9" name="Text Placeholder 8"/>
          <p:cNvSpPr>
            <a:spLocks noGrp="1"/>
          </p:cNvSpPr>
          <p:nvPr>
            <p:ph type="body" sz="quarter" idx="12"/>
          </p:nvPr>
        </p:nvSpPr>
        <p:spPr>
          <a:xfrm>
            <a:off x="538190" y="2741514"/>
            <a:ext cx="1876406" cy="1083733"/>
          </a:xfrm>
        </p:spPr>
        <p:txBody>
          <a:bodyPr/>
          <a:lstStyle/>
          <a:p>
            <a:r>
              <a:rPr lang="en-US" sz="7200" dirty="0" smtClean="0">
                <a:solidFill>
                  <a:schemeClr val="accent4"/>
                </a:solidFill>
              </a:rPr>
              <a:t>40</a:t>
            </a:r>
            <a:endParaRPr lang="en-US" sz="8000" dirty="0">
              <a:solidFill>
                <a:schemeClr val="accent4"/>
              </a:solidFill>
            </a:endParaRPr>
          </a:p>
        </p:txBody>
      </p:sp>
      <p:sp>
        <p:nvSpPr>
          <p:cNvPr id="12" name="Text Placeholder 11"/>
          <p:cNvSpPr>
            <a:spLocks noGrp="1"/>
          </p:cNvSpPr>
          <p:nvPr>
            <p:ph type="body" sz="quarter" idx="15"/>
          </p:nvPr>
        </p:nvSpPr>
        <p:spPr>
          <a:xfrm>
            <a:off x="3799841" y="2694216"/>
            <a:ext cx="6226074" cy="1083733"/>
          </a:xfrm>
        </p:spPr>
        <p:txBody>
          <a:bodyPr/>
          <a:lstStyle/>
          <a:p>
            <a:r>
              <a:rPr lang="en-US" sz="7200" dirty="0" smtClean="0">
                <a:solidFill>
                  <a:schemeClr val="accent4"/>
                </a:solidFill>
              </a:rPr>
              <a:t>77.6 MM</a:t>
            </a:r>
            <a:endParaRPr lang="en-US" sz="7200" dirty="0">
              <a:solidFill>
                <a:schemeClr val="accent4"/>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3942744471"/>
              </p:ext>
            </p:extLst>
          </p:nvPr>
        </p:nvGraphicFramePr>
        <p:xfrm>
          <a:off x="1855786" y="2911313"/>
          <a:ext cx="1497013" cy="913934"/>
        </p:xfrm>
        <a:graphic>
          <a:graphicData uri="http://schemas.openxmlformats.org/drawingml/2006/table">
            <a:tbl>
              <a:tblPr>
                <a:tableStyleId>{5C22544A-7EE6-4342-B048-85BDC9FD1C3A}</a:tableStyleId>
              </a:tblPr>
              <a:tblGrid>
                <a:gridCol w="1497013"/>
              </a:tblGrid>
              <a:tr h="913934">
                <a:tc>
                  <a:txBody>
                    <a:bodyPr/>
                    <a:lstStyle/>
                    <a:p>
                      <a:r>
                        <a:rPr lang="en-US" sz="1200" i="0" kern="100" spc="-50" baseline="0" dirty="0" smtClean="0">
                          <a:solidFill>
                            <a:schemeClr val="accent1"/>
                          </a:solidFill>
                          <a:latin typeface="Arial" pitchFamily="34" charset="0"/>
                          <a:cs typeface="Arial" pitchFamily="34" charset="0"/>
                        </a:rPr>
                        <a:t>Total number of media placements</a:t>
                      </a:r>
                      <a:endParaRPr lang="en-US" sz="1200" i="0" kern="100" spc="-50" baseline="0" dirty="0">
                        <a:solidFill>
                          <a:schemeClr val="accent1"/>
                        </a:solidFill>
                        <a:latin typeface="Arial" pitchFamily="34" charset="0"/>
                        <a:cs typeface="Arial" pitchFamily="34" charset="0"/>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646467720"/>
              </p:ext>
            </p:extLst>
          </p:nvPr>
        </p:nvGraphicFramePr>
        <p:xfrm>
          <a:off x="7310980" y="2849361"/>
          <a:ext cx="1497013" cy="960120"/>
        </p:xfrm>
        <a:graphic>
          <a:graphicData uri="http://schemas.openxmlformats.org/drawingml/2006/table">
            <a:tbl>
              <a:tblPr>
                <a:tableStyleId>{5C22544A-7EE6-4342-B048-85BDC9FD1C3A}</a:tableStyleId>
              </a:tblPr>
              <a:tblGrid>
                <a:gridCol w="1497013"/>
              </a:tblGrid>
              <a:tr h="960120">
                <a:tc>
                  <a:txBody>
                    <a:bodyPr/>
                    <a:lstStyle/>
                    <a:p>
                      <a:r>
                        <a:rPr lang="en-US" sz="1200" i="0" kern="100" spc="-50" baseline="0" dirty="0" smtClean="0">
                          <a:solidFill>
                            <a:schemeClr val="accent1"/>
                          </a:solidFill>
                          <a:latin typeface="Arial" pitchFamily="34" charset="0"/>
                          <a:cs typeface="Arial" pitchFamily="34" charset="0"/>
                        </a:rPr>
                        <a:t>Audience reach of placements </a:t>
                      </a:r>
                      <a:endParaRPr lang="en-US" sz="1200" i="0" kern="100" spc="-50" baseline="0" dirty="0">
                        <a:solidFill>
                          <a:schemeClr val="accent1"/>
                        </a:solidFill>
                        <a:latin typeface="Arial" pitchFamily="34" charset="0"/>
                        <a:cs typeface="Arial" pitchFamily="34" charset="0"/>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7" name="Text Placeholder 7"/>
          <p:cNvSpPr>
            <a:spLocks noGrp="1"/>
          </p:cNvSpPr>
          <p:nvPr>
            <p:ph type="body" sz="quarter" idx="11"/>
          </p:nvPr>
        </p:nvSpPr>
        <p:spPr>
          <a:xfrm>
            <a:off x="53165" y="6624090"/>
            <a:ext cx="6804837" cy="260787"/>
          </a:xfrm>
        </p:spPr>
        <p:txBody>
          <a:bodyPr/>
          <a:lstStyle/>
          <a:p>
            <a:pPr lvl="3"/>
            <a:r>
              <a:rPr lang="en-US" sz="1000" dirty="0" smtClean="0"/>
              <a:t>© Public Communications Inc. 2015</a:t>
            </a:r>
            <a:endParaRPr lang="en-US" sz="1000" dirty="0"/>
          </a:p>
        </p:txBody>
      </p:sp>
      <p:sp>
        <p:nvSpPr>
          <p:cNvPr id="17" name="TextBox 16"/>
          <p:cNvSpPr txBox="1"/>
          <p:nvPr/>
        </p:nvSpPr>
        <p:spPr>
          <a:xfrm>
            <a:off x="457202" y="1575275"/>
            <a:ext cx="8162542" cy="584775"/>
          </a:xfrm>
          <a:prstGeom prst="rect">
            <a:avLst/>
          </a:prstGeom>
          <a:noFill/>
        </p:spPr>
        <p:txBody>
          <a:bodyPr wrap="square" rtlCol="0">
            <a:spAutoFit/>
          </a:bodyPr>
          <a:lstStyle/>
          <a:p>
            <a:pPr fontAlgn="auto">
              <a:spcBef>
                <a:spcPts val="0"/>
              </a:spcBef>
              <a:spcAft>
                <a:spcPts val="0"/>
              </a:spcAft>
            </a:pPr>
            <a:r>
              <a:rPr lang="en-US" sz="1600" dirty="0" smtClean="0">
                <a:solidFill>
                  <a:srgbClr val="E34A06"/>
                </a:solidFill>
                <a:latin typeface="Arial" pitchFamily="34" charset="0"/>
                <a:cs typeface="Arial" pitchFamily="34" charset="0"/>
              </a:rPr>
              <a:t>This year to date, we secured </a:t>
            </a:r>
            <a:r>
              <a:rPr lang="en-US" sz="1600" b="1" dirty="0" smtClean="0">
                <a:solidFill>
                  <a:srgbClr val="E34A06"/>
                </a:solidFill>
                <a:latin typeface="Arial" pitchFamily="34" charset="0"/>
                <a:cs typeface="Arial" pitchFamily="34" charset="0"/>
              </a:rPr>
              <a:t>32 original placements and eight via pick-up</a:t>
            </a:r>
            <a:r>
              <a:rPr lang="en-US" sz="1600" dirty="0" smtClean="0">
                <a:solidFill>
                  <a:srgbClr val="E34A06"/>
                </a:solidFill>
                <a:latin typeface="Arial" pitchFamily="34" charset="0"/>
                <a:cs typeface="Arial" pitchFamily="34" charset="0"/>
              </a:rPr>
              <a:t>. Our media efforts resulted in the following: </a:t>
            </a:r>
            <a:endParaRPr lang="en-US" sz="1600" dirty="0">
              <a:solidFill>
                <a:srgbClr val="E34A06"/>
              </a:solidFill>
              <a:latin typeface="Arial" pitchFamily="34" charset="0"/>
              <a:cs typeface="Arial" pitchFamily="34" charset="0"/>
            </a:endParaRPr>
          </a:p>
        </p:txBody>
      </p:sp>
    </p:spTree>
    <p:extLst>
      <p:ext uri="{BB962C8B-B14F-4D97-AF65-F5344CB8AC3E}">
        <p14:creationId xmlns:p14="http://schemas.microsoft.com/office/powerpoint/2010/main" val="32332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1910966187"/>
              </p:ext>
            </p:extLst>
          </p:nvPr>
        </p:nvGraphicFramePr>
        <p:xfrm>
          <a:off x="-30481" y="0"/>
          <a:ext cx="9174481" cy="648185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lstStyle/>
          <a:p>
            <a:r>
              <a:rPr lang="en-US" dirty="0" smtClean="0"/>
              <a:t>Coverage by Topic</a:t>
            </a:r>
            <a:endParaRPr lang="en-US" dirty="0"/>
          </a:p>
        </p:txBody>
      </p:sp>
      <p:sp>
        <p:nvSpPr>
          <p:cNvPr id="4" name="Content Placeholder 3"/>
          <p:cNvSpPr>
            <a:spLocks noGrp="1"/>
          </p:cNvSpPr>
          <p:nvPr>
            <p:ph idx="13"/>
          </p:nvPr>
        </p:nvSpPr>
        <p:spPr>
          <a:xfrm>
            <a:off x="249383" y="1334709"/>
            <a:ext cx="3389871" cy="4480876"/>
          </a:xfrm>
        </p:spPr>
        <p:txBody>
          <a:bodyPr/>
          <a:lstStyle/>
          <a:p>
            <a:pPr lvl="3"/>
            <a:r>
              <a:rPr lang="en-US" sz="1600" dirty="0" smtClean="0">
                <a:solidFill>
                  <a:schemeClr val="accent1"/>
                </a:solidFill>
                <a:latin typeface="+mj-lt"/>
              </a:rPr>
              <a:t>NSGC coverage topics have included articles about prenatal testing, precision medicine, oncology and DTC testing.  </a:t>
            </a:r>
          </a:p>
        </p:txBody>
      </p:sp>
      <p:sp>
        <p:nvSpPr>
          <p:cNvPr id="8" name="Text Placeholder 7"/>
          <p:cNvSpPr>
            <a:spLocks noGrp="1"/>
          </p:cNvSpPr>
          <p:nvPr>
            <p:ph type="body" sz="quarter" idx="4294967295"/>
          </p:nvPr>
        </p:nvSpPr>
        <p:spPr>
          <a:xfrm>
            <a:off x="53165" y="6624090"/>
            <a:ext cx="6804837" cy="260787"/>
          </a:xfrm>
          <a:prstGeom prst="rect">
            <a:avLst/>
          </a:prstGeom>
        </p:spPr>
        <p:txBody>
          <a:bodyPr/>
          <a:lstStyle/>
          <a:p>
            <a:pPr lvl="3"/>
            <a:r>
              <a:rPr lang="en-US" sz="1000" dirty="0" smtClean="0"/>
              <a:t>© Public Communications Inc. 2015</a:t>
            </a:r>
            <a:endParaRPr lang="en-US" sz="1000" dirty="0"/>
          </a:p>
        </p:txBody>
      </p:sp>
    </p:spTree>
    <p:extLst>
      <p:ext uri="{BB962C8B-B14F-4D97-AF65-F5344CB8AC3E}">
        <p14:creationId xmlns:p14="http://schemas.microsoft.com/office/powerpoint/2010/main" val="63569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p:txBody>
          <a:bodyPr/>
          <a:lstStyle/>
          <a:p>
            <a:pPr eaLnBrk="1" hangingPunct="1"/>
            <a:r>
              <a:rPr lang="en-US" sz="3600" dirty="0" smtClean="0"/>
              <a:t>Overview</a:t>
            </a:r>
          </a:p>
        </p:txBody>
      </p:sp>
      <p:sp>
        <p:nvSpPr>
          <p:cNvPr id="17410" name="Rectangle 3"/>
          <p:cNvSpPr>
            <a:spLocks noGrp="1" noChangeArrowheads="1"/>
          </p:cNvSpPr>
          <p:nvPr>
            <p:ph type="body" idx="4294967295"/>
          </p:nvPr>
        </p:nvSpPr>
        <p:spPr>
          <a:xfrm>
            <a:off x="685800" y="1371600"/>
            <a:ext cx="7772400" cy="4724400"/>
          </a:xfrm>
        </p:spPr>
        <p:txBody>
          <a:bodyPr/>
          <a:lstStyle/>
          <a:p>
            <a:pPr marL="508000" indent="-508000" eaLnBrk="1" hangingPunct="1">
              <a:lnSpc>
                <a:spcPct val="90000"/>
              </a:lnSpc>
              <a:spcAft>
                <a:spcPct val="50000"/>
              </a:spcAft>
            </a:pPr>
            <a:r>
              <a:rPr lang="en-US" sz="2400" dirty="0" smtClean="0"/>
              <a:t>Welcome</a:t>
            </a:r>
            <a:endParaRPr lang="en-US" sz="2400" b="1" dirty="0" smtClean="0"/>
          </a:p>
          <a:p>
            <a:pPr marL="508000" indent="-508000" eaLnBrk="1" hangingPunct="1">
              <a:lnSpc>
                <a:spcPct val="90000"/>
              </a:lnSpc>
              <a:spcAft>
                <a:spcPct val="50000"/>
              </a:spcAft>
            </a:pPr>
            <a:r>
              <a:rPr lang="en-US" sz="2400" dirty="0"/>
              <a:t>Volunteer Recognition</a:t>
            </a:r>
            <a:endParaRPr lang="en-US" sz="2400" b="1" dirty="0"/>
          </a:p>
          <a:p>
            <a:pPr marL="508000" indent="-508000" eaLnBrk="1" hangingPunct="1">
              <a:lnSpc>
                <a:spcPct val="90000"/>
              </a:lnSpc>
              <a:spcAft>
                <a:spcPct val="50000"/>
              </a:spcAft>
            </a:pPr>
            <a:r>
              <a:rPr lang="en-US" sz="2400" dirty="0" smtClean="0"/>
              <a:t>Strategic Initiatives</a:t>
            </a:r>
          </a:p>
          <a:p>
            <a:pPr marL="508000" indent="-508000" eaLnBrk="1" hangingPunct="1">
              <a:lnSpc>
                <a:spcPct val="90000"/>
              </a:lnSpc>
              <a:spcAft>
                <a:spcPct val="50000"/>
              </a:spcAft>
            </a:pPr>
            <a:r>
              <a:rPr lang="en-US" sz="2400" dirty="0" smtClean="0"/>
              <a:t>NSGC Financial Update</a:t>
            </a:r>
            <a:endParaRPr lang="en-US" sz="2400" b="1" dirty="0" smtClean="0"/>
          </a:p>
          <a:p>
            <a:pPr marL="508000" indent="-508000" eaLnBrk="1" hangingPunct="1">
              <a:lnSpc>
                <a:spcPct val="90000"/>
              </a:lnSpc>
              <a:spcAft>
                <a:spcPct val="50000"/>
              </a:spcAft>
            </a:pPr>
            <a:r>
              <a:rPr lang="en-US" sz="2400" dirty="0" smtClean="0"/>
              <a:t>NSGC Publications Update</a:t>
            </a:r>
          </a:p>
          <a:p>
            <a:pPr marL="508000" indent="-508000" eaLnBrk="1" hangingPunct="1">
              <a:lnSpc>
                <a:spcPct val="90000"/>
              </a:lnSpc>
              <a:spcAft>
                <a:spcPct val="50000"/>
              </a:spcAft>
            </a:pPr>
            <a:r>
              <a:rPr lang="en-US" sz="2400" dirty="0" smtClean="0"/>
              <a:t>Open Microphone Q &amp; A</a:t>
            </a:r>
          </a:p>
          <a:p>
            <a:pPr marL="508000" indent="-508000" eaLnBrk="1" hangingPunct="1">
              <a:lnSpc>
                <a:spcPct val="90000"/>
              </a:lnSpc>
              <a:spcAft>
                <a:spcPct val="50000"/>
              </a:spcAft>
            </a:pPr>
            <a:endParaRPr lang="en-US" sz="2400" b="1" dirty="0" smtClean="0"/>
          </a:p>
          <a:p>
            <a:pPr marL="508000" indent="-508000" eaLnBrk="1" hangingPunct="1">
              <a:lnSpc>
                <a:spcPct val="90000"/>
              </a:lnSpc>
              <a:spcAft>
                <a:spcPct val="20000"/>
              </a:spcAft>
              <a:buFont typeface="Wingdings" pitchFamily="2" charset="2"/>
              <a:buNone/>
            </a:pPr>
            <a:r>
              <a:rPr lang="en-US" sz="1800" dirty="0" smtClean="0"/>
              <a:t>				</a:t>
            </a:r>
          </a:p>
          <a:p>
            <a:pPr marL="508000" indent="-508000" eaLnBrk="1" hangingPunct="1">
              <a:lnSpc>
                <a:spcPct val="90000"/>
              </a:lnSpc>
              <a:buFont typeface="Wingdings" pitchFamily="2" charset="2"/>
              <a:buNone/>
            </a:pPr>
            <a:r>
              <a:rPr lang="en-US" sz="1800" dirty="0" smtClean="0"/>
              <a:t>		</a:t>
            </a:r>
          </a:p>
          <a:p>
            <a:pPr marL="508000" indent="-508000" eaLnBrk="1" hangingPunct="1">
              <a:lnSpc>
                <a:spcPct val="90000"/>
              </a:lnSpc>
            </a:pPr>
            <a:endParaRPr lang="en-US" sz="1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br>
              <a:rPr lang="en-US" dirty="0" smtClean="0"/>
            </a:br>
            <a:endParaRPr lang="en-US" dirty="0"/>
          </a:p>
        </p:txBody>
      </p:sp>
      <p:sp>
        <p:nvSpPr>
          <p:cNvPr id="3" name="Content Placeholder 2"/>
          <p:cNvSpPr>
            <a:spLocks noGrp="1"/>
          </p:cNvSpPr>
          <p:nvPr>
            <p:ph idx="1"/>
          </p:nvPr>
        </p:nvSpPr>
        <p:spPr>
          <a:xfrm>
            <a:off x="457201" y="1291037"/>
            <a:ext cx="5405436" cy="3422853"/>
          </a:xfrm>
        </p:spPr>
        <p:txBody>
          <a:bodyPr/>
          <a:lstStyle/>
          <a:p>
            <a:pPr lvl="0">
              <a:lnSpc>
                <a:spcPct val="100000"/>
              </a:lnSpc>
              <a:buNone/>
              <a:defRPr/>
            </a:pPr>
            <a:r>
              <a:rPr lang="en-US" sz="1600" i="0" dirty="0" smtClean="0">
                <a:latin typeface="Arial" pitchFamily="34" charset="0"/>
                <a:cs typeface="Arial" pitchFamily="34" charset="0"/>
              </a:rPr>
              <a:t>In addition to our media placements and reach, our social media channels have a combined audience of</a:t>
            </a:r>
            <a:r>
              <a:rPr lang="en-US" sz="1600" b="1" i="0" dirty="0" smtClean="0">
                <a:latin typeface="Arial" pitchFamily="34" charset="0"/>
                <a:cs typeface="Arial" pitchFamily="34" charset="0"/>
              </a:rPr>
              <a:t> 5,599 members, media and consumers</a:t>
            </a:r>
            <a:r>
              <a:rPr lang="en-US" sz="1600" i="0" dirty="0" smtClean="0">
                <a:latin typeface="Arial" pitchFamily="34" charset="0"/>
                <a:cs typeface="Arial" pitchFamily="34" charset="0"/>
              </a:rPr>
              <a:t>, a 31</a:t>
            </a:r>
            <a:r>
              <a:rPr lang="en-US" sz="1600" b="1" i="0" dirty="0" smtClean="0">
                <a:latin typeface="Arial" pitchFamily="34" charset="0"/>
                <a:cs typeface="Arial" pitchFamily="34" charset="0"/>
              </a:rPr>
              <a:t> percent</a:t>
            </a:r>
            <a:r>
              <a:rPr lang="en-US" sz="1600" i="0" dirty="0" smtClean="0">
                <a:latin typeface="Arial" pitchFamily="34" charset="0"/>
                <a:cs typeface="Arial" pitchFamily="34" charset="0"/>
              </a:rPr>
              <a:t> increase from the end of 2014, and year-over-year increase of </a:t>
            </a:r>
            <a:r>
              <a:rPr lang="en-US" sz="1600" b="1" i="0" dirty="0" smtClean="0">
                <a:latin typeface="Arial" pitchFamily="34" charset="0"/>
                <a:cs typeface="Arial" pitchFamily="34" charset="0"/>
              </a:rPr>
              <a:t>59 percent</a:t>
            </a:r>
            <a:r>
              <a:rPr lang="en-US" sz="1600" i="0" dirty="0" smtClean="0">
                <a:latin typeface="Arial" pitchFamily="34" charset="0"/>
                <a:cs typeface="Arial" pitchFamily="34" charset="0"/>
              </a:rPr>
              <a:t>.</a:t>
            </a:r>
          </a:p>
        </p:txBody>
      </p:sp>
      <p:sp>
        <p:nvSpPr>
          <p:cNvPr id="6" name="Text Placeholder 7"/>
          <p:cNvSpPr txBox="1">
            <a:spLocks/>
          </p:cNvSpPr>
          <p:nvPr/>
        </p:nvSpPr>
        <p:spPr>
          <a:xfrm>
            <a:off x="1301264" y="3162614"/>
            <a:ext cx="5467353" cy="1228028"/>
          </a:xfrm>
          <a:prstGeom prst="rect">
            <a:avLst/>
          </a:prstGeom>
        </p:spPr>
        <p:txBody>
          <a:bodyPr vert="horz" lIns="0" tIns="0" rIns="0" bIns="0" rtlCol="0">
            <a:noAutofit/>
          </a:bodyPr>
          <a:lstStyle/>
          <a:p>
            <a:pPr fontAlgn="auto">
              <a:lnSpc>
                <a:spcPct val="85000"/>
              </a:lnSpc>
              <a:spcBef>
                <a:spcPts val="600"/>
              </a:spcBef>
              <a:spcAft>
                <a:spcPts val="1200"/>
              </a:spcAft>
              <a:defRPr/>
            </a:pPr>
            <a:endParaRPr lang="en-US" sz="1800" dirty="0">
              <a:solidFill>
                <a:srgbClr val="999683"/>
              </a:solidFill>
              <a:latin typeface="Arial" pitchFamily="34" charset="0"/>
              <a:cs typeface="Arial" pitchFamily="34" charset="0"/>
            </a:endParaRPr>
          </a:p>
        </p:txBody>
      </p:sp>
      <p:sp>
        <p:nvSpPr>
          <p:cNvPr id="7" name="Text Placeholder 7"/>
          <p:cNvSpPr>
            <a:spLocks noGrp="1"/>
          </p:cNvSpPr>
          <p:nvPr>
            <p:ph type="body" sz="quarter" idx="11"/>
          </p:nvPr>
        </p:nvSpPr>
        <p:spPr>
          <a:xfrm>
            <a:off x="53165" y="6624090"/>
            <a:ext cx="6804837" cy="260787"/>
          </a:xfrm>
        </p:spPr>
        <p:txBody>
          <a:bodyPr/>
          <a:lstStyle/>
          <a:p>
            <a:pPr lvl="3"/>
            <a:r>
              <a:rPr lang="en-US" sz="1000" dirty="0" smtClean="0">
                <a:solidFill>
                  <a:schemeClr val="tx2"/>
                </a:solidFill>
              </a:rPr>
              <a:t>© Public Communications Inc. 2015</a:t>
            </a:r>
            <a:endParaRPr lang="en-US" sz="1000" dirty="0">
              <a:solidFill>
                <a:schemeClr val="tx2"/>
              </a:solidFill>
            </a:endParaRPr>
          </a:p>
        </p:txBody>
      </p:sp>
      <p:pic>
        <p:nvPicPr>
          <p:cNvPr id="8" name="Picture 7" descr="twitter-nsgc.jpg"/>
          <p:cNvPicPr>
            <a:picLocks noChangeAspect="1"/>
          </p:cNvPicPr>
          <p:nvPr/>
        </p:nvPicPr>
        <p:blipFill>
          <a:blip r:embed="rId3" cstate="print"/>
          <a:stretch>
            <a:fillRect/>
          </a:stretch>
        </p:blipFill>
        <p:spPr>
          <a:xfrm>
            <a:off x="6400800" y="976626"/>
            <a:ext cx="2263827" cy="3834305"/>
          </a:xfrm>
          <a:prstGeom prst="rect">
            <a:avLst/>
          </a:prstGeom>
        </p:spPr>
      </p:pic>
      <p:pic>
        <p:nvPicPr>
          <p:cNvPr id="9" name="Picture 8" descr="facebook - nsgc.jpg"/>
          <p:cNvPicPr>
            <a:picLocks noChangeAspect="1"/>
          </p:cNvPicPr>
          <p:nvPr/>
        </p:nvPicPr>
        <p:blipFill>
          <a:blip r:embed="rId4" cstate="print"/>
          <a:stretch>
            <a:fillRect/>
          </a:stretch>
        </p:blipFill>
        <p:spPr>
          <a:xfrm>
            <a:off x="534961" y="2901249"/>
            <a:ext cx="5596758" cy="2368420"/>
          </a:xfrm>
          <a:prstGeom prst="rect">
            <a:avLst/>
          </a:prstGeom>
        </p:spPr>
      </p:pic>
    </p:spTree>
    <p:extLst>
      <p:ext uri="{BB962C8B-B14F-4D97-AF65-F5344CB8AC3E}">
        <p14:creationId xmlns:p14="http://schemas.microsoft.com/office/powerpoint/2010/main" val="3407202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2" y="685801"/>
            <a:ext cx="3182052" cy="1228028"/>
          </a:xfrm>
        </p:spPr>
        <p:txBody>
          <a:bodyPr/>
          <a:lstStyle/>
          <a:p>
            <a:r>
              <a:rPr lang="en-US" dirty="0" smtClean="0"/>
              <a:t>Social Media</a:t>
            </a:r>
            <a:endParaRPr lang="en-US" dirty="0"/>
          </a:p>
        </p:txBody>
      </p:sp>
      <p:sp>
        <p:nvSpPr>
          <p:cNvPr id="7" name="Text Placeholder 7"/>
          <p:cNvSpPr>
            <a:spLocks noGrp="1"/>
          </p:cNvSpPr>
          <p:nvPr>
            <p:ph type="body" sz="quarter" idx="11"/>
          </p:nvPr>
        </p:nvSpPr>
        <p:spPr>
          <a:xfrm>
            <a:off x="53165" y="6624090"/>
            <a:ext cx="6804837" cy="260787"/>
          </a:xfrm>
        </p:spPr>
        <p:txBody>
          <a:bodyPr/>
          <a:lstStyle/>
          <a:p>
            <a:pPr lvl="3"/>
            <a:r>
              <a:rPr lang="en-US" sz="1000" dirty="0" smtClean="0">
                <a:solidFill>
                  <a:schemeClr val="tx2"/>
                </a:solidFill>
              </a:rPr>
              <a:t>© Public Communications Inc. 2015</a:t>
            </a:r>
            <a:endParaRPr lang="en-US" sz="1000" dirty="0">
              <a:solidFill>
                <a:schemeClr val="tx2"/>
              </a:solidFill>
            </a:endParaRPr>
          </a:p>
        </p:txBody>
      </p:sp>
      <p:sp>
        <p:nvSpPr>
          <p:cNvPr id="8" name="Bent Arrow 7"/>
          <p:cNvSpPr/>
          <p:nvPr/>
        </p:nvSpPr>
        <p:spPr>
          <a:xfrm rot="10800000" flipH="1">
            <a:off x="571178" y="5310062"/>
            <a:ext cx="1027817" cy="1083733"/>
          </a:xfrm>
          <a:prstGeom prst="bentArrow">
            <a:avLst>
              <a:gd name="adj1" fmla="val 29861"/>
              <a:gd name="adj2" fmla="val 25000"/>
              <a:gd name="adj3" fmla="val 25000"/>
              <a:gd name="adj4" fmla="val 43750"/>
            </a:avLst>
          </a:prstGeom>
          <a:solidFill>
            <a:schemeClr val="accent2"/>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US" sz="1800" b="1" dirty="0" smtClean="0">
              <a:solidFill>
                <a:srgbClr val="3C3D3E"/>
              </a:solidFill>
              <a:latin typeface="Arial"/>
            </a:endParaRPr>
          </a:p>
        </p:txBody>
      </p:sp>
      <p:graphicFrame>
        <p:nvGraphicFramePr>
          <p:cNvPr id="9" name="Table 8"/>
          <p:cNvGraphicFramePr>
            <a:graphicFrameLocks noGrp="1"/>
          </p:cNvGraphicFramePr>
          <p:nvPr>
            <p:extLst>
              <p:ext uri="{D42A27DB-BD31-4B8C-83A1-F6EECF244321}">
                <p14:modId xmlns:p14="http://schemas.microsoft.com/office/powerpoint/2010/main" val="1680628117"/>
              </p:ext>
            </p:extLst>
          </p:nvPr>
        </p:nvGraphicFramePr>
        <p:xfrm>
          <a:off x="4199642" y="5613059"/>
          <a:ext cx="1256942" cy="824981"/>
        </p:xfrm>
        <a:graphic>
          <a:graphicData uri="http://schemas.openxmlformats.org/drawingml/2006/table">
            <a:tbl>
              <a:tblPr>
                <a:tableStyleId>{5C22544A-7EE6-4342-B048-85BDC9FD1C3A}</a:tableStyleId>
              </a:tblPr>
              <a:tblGrid>
                <a:gridCol w="1256942"/>
              </a:tblGrid>
              <a:tr h="824981">
                <a:tc>
                  <a:txBody>
                    <a:bodyPr/>
                    <a:lstStyle/>
                    <a:p>
                      <a:pPr algn="l"/>
                      <a:r>
                        <a:rPr lang="en-US" sz="1300" i="0" kern="100" spc="-50" baseline="0" dirty="0" smtClean="0">
                          <a:solidFill>
                            <a:schemeClr val="accent1"/>
                          </a:solidFill>
                          <a:latin typeface="Corbel" panose="020B0503020204020204" pitchFamily="34" charset="0"/>
                        </a:rPr>
                        <a:t>Total number of </a:t>
                      </a:r>
                      <a:r>
                        <a:rPr lang="en-US" sz="1300" b="1" i="0" kern="100" spc="-50" baseline="0" dirty="0" smtClean="0">
                          <a:solidFill>
                            <a:schemeClr val="accent1"/>
                          </a:solidFill>
                          <a:latin typeface="Corbel" panose="020B0503020204020204" pitchFamily="34" charset="0"/>
                        </a:rPr>
                        <a:t>Facebook</a:t>
                      </a:r>
                      <a:r>
                        <a:rPr lang="en-US" sz="1300" i="0" kern="100" spc="-50" baseline="0" dirty="0" smtClean="0">
                          <a:solidFill>
                            <a:schemeClr val="accent1"/>
                          </a:solidFill>
                          <a:latin typeface="Corbel" panose="020B0503020204020204" pitchFamily="34" charset="0"/>
                        </a:rPr>
                        <a:t> likes by</a:t>
                      </a:r>
                    </a:p>
                    <a:p>
                      <a:pPr algn="l"/>
                      <a:r>
                        <a:rPr lang="en-US" sz="1300" i="0" kern="100" spc="-50" baseline="0" dirty="0" smtClean="0">
                          <a:solidFill>
                            <a:schemeClr val="accent1"/>
                          </a:solidFill>
                          <a:latin typeface="Corbel" panose="020B0503020204020204" pitchFamily="34" charset="0"/>
                        </a:rPr>
                        <a:t>Aug.31,  2015</a:t>
                      </a:r>
                      <a:endParaRPr lang="en-US" sz="1300" i="0" kern="100" spc="-50" baseline="0" dirty="0">
                        <a:solidFill>
                          <a:schemeClr val="accent1"/>
                        </a:solidFill>
                        <a:latin typeface="Corbel" panose="020B0503020204020204" pitchFamily="34" charset="0"/>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Bent Arrow 9"/>
          <p:cNvSpPr/>
          <p:nvPr/>
        </p:nvSpPr>
        <p:spPr>
          <a:xfrm flipH="1">
            <a:off x="7707774" y="853439"/>
            <a:ext cx="938162" cy="2199477"/>
          </a:xfrm>
          <a:prstGeom prst="bentArrow">
            <a:avLst>
              <a:gd name="adj1" fmla="val 29861"/>
              <a:gd name="adj2" fmla="val 25000"/>
              <a:gd name="adj3" fmla="val 25000"/>
              <a:gd name="adj4" fmla="val 43750"/>
            </a:avLst>
          </a:prstGeom>
          <a:solidFill>
            <a:schemeClr val="accent2"/>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US" sz="1800" b="1" dirty="0" smtClean="0">
              <a:solidFill>
                <a:srgbClr val="3C3D3E"/>
              </a:solidFill>
              <a:latin typeface="Arial"/>
            </a:endParaRPr>
          </a:p>
        </p:txBody>
      </p:sp>
      <p:graphicFrame>
        <p:nvGraphicFramePr>
          <p:cNvPr id="11" name="Table 10"/>
          <p:cNvGraphicFramePr>
            <a:graphicFrameLocks noGrp="1"/>
          </p:cNvGraphicFramePr>
          <p:nvPr>
            <p:extLst>
              <p:ext uri="{D42A27DB-BD31-4B8C-83A1-F6EECF244321}">
                <p14:modId xmlns:p14="http://schemas.microsoft.com/office/powerpoint/2010/main" val="2608137634"/>
              </p:ext>
            </p:extLst>
          </p:nvPr>
        </p:nvGraphicFramePr>
        <p:xfrm>
          <a:off x="5973417" y="1870782"/>
          <a:ext cx="1321293" cy="777240"/>
        </p:xfrm>
        <a:graphic>
          <a:graphicData uri="http://schemas.openxmlformats.org/drawingml/2006/table">
            <a:tbl>
              <a:tblPr>
                <a:tableStyleId>{5C22544A-7EE6-4342-B048-85BDC9FD1C3A}</a:tableStyleId>
              </a:tblPr>
              <a:tblGrid>
                <a:gridCol w="1321293"/>
              </a:tblGrid>
              <a:tr h="734194">
                <a:tc>
                  <a:txBody>
                    <a:bodyPr/>
                    <a:lstStyle/>
                    <a:p>
                      <a:pPr algn="l"/>
                      <a:r>
                        <a:rPr lang="en-US" sz="1300" i="0" kern="100" spc="-50" baseline="0" dirty="0" smtClean="0">
                          <a:solidFill>
                            <a:schemeClr val="accent1"/>
                          </a:solidFill>
                          <a:latin typeface="Corbel" panose="020B0503020204020204" pitchFamily="34" charset="0"/>
                        </a:rPr>
                        <a:t>Total number of </a:t>
                      </a:r>
                      <a:r>
                        <a:rPr lang="en-US" sz="1300" b="1" i="0" kern="100" spc="-50" baseline="0" dirty="0" smtClean="0">
                          <a:solidFill>
                            <a:schemeClr val="accent1"/>
                          </a:solidFill>
                          <a:latin typeface="Corbel" panose="020B0503020204020204" pitchFamily="34" charset="0"/>
                        </a:rPr>
                        <a:t>Twitter </a:t>
                      </a:r>
                      <a:r>
                        <a:rPr lang="en-US" sz="1300" i="0" kern="100" spc="-50" baseline="0" dirty="0" smtClean="0">
                          <a:solidFill>
                            <a:schemeClr val="accent1"/>
                          </a:solidFill>
                          <a:latin typeface="Corbel" panose="020B0503020204020204" pitchFamily="34" charset="0"/>
                        </a:rPr>
                        <a:t>followers by </a:t>
                      </a:r>
                      <a:br>
                        <a:rPr lang="en-US" sz="1300" i="0" kern="100" spc="-50" baseline="0" dirty="0" smtClean="0">
                          <a:solidFill>
                            <a:schemeClr val="accent1"/>
                          </a:solidFill>
                          <a:latin typeface="Corbel" panose="020B0503020204020204" pitchFamily="34" charset="0"/>
                        </a:rPr>
                      </a:br>
                      <a:r>
                        <a:rPr lang="en-US" sz="1300" i="0" kern="100" spc="-50" baseline="0" dirty="0" smtClean="0">
                          <a:solidFill>
                            <a:schemeClr val="accent1"/>
                          </a:solidFill>
                          <a:latin typeface="Corbel" panose="020B0503020204020204" pitchFamily="34" charset="0"/>
                        </a:rPr>
                        <a:t>Aug. 31, 2015</a:t>
                      </a:r>
                      <a:endParaRPr lang="en-US" sz="1300" i="0" kern="100" spc="-50" baseline="0" dirty="0">
                        <a:solidFill>
                          <a:schemeClr val="accent1"/>
                        </a:solidFill>
                        <a:latin typeface="Corbel" panose="020B0503020204020204" pitchFamily="34" charset="0"/>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Text Placeholder 8"/>
          <p:cNvSpPr txBox="1">
            <a:spLocks/>
          </p:cNvSpPr>
          <p:nvPr/>
        </p:nvSpPr>
        <p:spPr>
          <a:xfrm>
            <a:off x="1598996" y="5310063"/>
            <a:ext cx="2647683" cy="1083733"/>
          </a:xfrm>
          <a:prstGeom prst="rect">
            <a:avLst/>
          </a:prstGeom>
        </p:spPr>
        <p:txBody>
          <a:bodyPr/>
          <a:lstStyle/>
          <a:p>
            <a:pPr fontAlgn="auto">
              <a:lnSpc>
                <a:spcPct val="120000"/>
              </a:lnSpc>
              <a:spcBef>
                <a:spcPts val="600"/>
              </a:spcBef>
              <a:spcAft>
                <a:spcPts val="1200"/>
              </a:spcAft>
              <a:buFont typeface="Arial" panose="020B0604020202020204" pitchFamily="34" charset="0"/>
              <a:buChar char="​"/>
              <a:defRPr/>
            </a:pPr>
            <a:r>
              <a:rPr lang="en-US" sz="7200" b="1" dirty="0">
                <a:solidFill>
                  <a:srgbClr val="F9BD03"/>
                </a:solidFill>
                <a:latin typeface="Arial"/>
                <a:cs typeface="Arial" pitchFamily="34" charset="0"/>
              </a:rPr>
              <a:t>2,724</a:t>
            </a:r>
            <a:endParaRPr lang="en-US" sz="8000" b="1" dirty="0">
              <a:solidFill>
                <a:srgbClr val="F9BD03"/>
              </a:solidFill>
              <a:latin typeface="Arial"/>
              <a:cs typeface="Arial" pitchFamily="34" charset="0"/>
            </a:endParaRPr>
          </a:p>
        </p:txBody>
      </p:sp>
      <p:sp>
        <p:nvSpPr>
          <p:cNvPr id="13" name="Text Placeholder 8"/>
          <p:cNvSpPr txBox="1">
            <a:spLocks/>
          </p:cNvSpPr>
          <p:nvPr/>
        </p:nvSpPr>
        <p:spPr>
          <a:xfrm>
            <a:off x="5240756" y="429384"/>
            <a:ext cx="2584165" cy="1083733"/>
          </a:xfrm>
          <a:prstGeom prst="rect">
            <a:avLst/>
          </a:prstGeom>
        </p:spPr>
        <p:txBody>
          <a:bodyPr/>
          <a:lstStyle/>
          <a:p>
            <a:pPr fontAlgn="auto">
              <a:lnSpc>
                <a:spcPct val="120000"/>
              </a:lnSpc>
              <a:spcBef>
                <a:spcPts val="600"/>
              </a:spcBef>
              <a:spcAft>
                <a:spcPts val="1200"/>
              </a:spcAft>
              <a:buFont typeface="Arial" panose="020B0604020202020204" pitchFamily="34" charset="0"/>
              <a:buChar char="​"/>
              <a:defRPr/>
            </a:pPr>
            <a:r>
              <a:rPr lang="en-US" sz="7200" b="1" dirty="0">
                <a:solidFill>
                  <a:srgbClr val="F9BD03"/>
                </a:solidFill>
                <a:latin typeface="Arial"/>
                <a:cs typeface="Arial" pitchFamily="34" charset="0"/>
              </a:rPr>
              <a:t>2,875</a:t>
            </a:r>
            <a:endParaRPr lang="en-US" sz="8000" b="1" dirty="0">
              <a:solidFill>
                <a:srgbClr val="F9BD03"/>
              </a:solidFill>
              <a:latin typeface="Arial"/>
              <a:cs typeface="Arial" pitchFamily="34" charset="0"/>
            </a:endParaRPr>
          </a:p>
        </p:txBody>
      </p:sp>
      <p:pic>
        <p:nvPicPr>
          <p:cNvPr id="15" name="Picture 14" descr="NSGC-Twitter-post.jpg"/>
          <p:cNvPicPr>
            <a:picLocks noChangeAspect="1"/>
          </p:cNvPicPr>
          <p:nvPr/>
        </p:nvPicPr>
        <p:blipFill>
          <a:blip r:embed="rId3" cstate="print"/>
          <a:stretch>
            <a:fillRect/>
          </a:stretch>
        </p:blipFill>
        <p:spPr>
          <a:xfrm>
            <a:off x="4625312" y="2914038"/>
            <a:ext cx="3576752" cy="2285662"/>
          </a:xfrm>
          <a:prstGeom prst="rect">
            <a:avLst/>
          </a:prstGeom>
          <a:ln>
            <a:solidFill>
              <a:srgbClr val="118497"/>
            </a:solidFill>
          </a:ln>
        </p:spPr>
      </p:pic>
      <p:pic>
        <p:nvPicPr>
          <p:cNvPr id="16" name="Picture 15" descr="NSGC-Facebook-Post.jpg"/>
          <p:cNvPicPr>
            <a:picLocks noChangeAspect="1"/>
          </p:cNvPicPr>
          <p:nvPr/>
        </p:nvPicPr>
        <p:blipFill>
          <a:blip r:embed="rId4" cstate="print"/>
          <a:stretch>
            <a:fillRect/>
          </a:stretch>
        </p:blipFill>
        <p:spPr>
          <a:xfrm>
            <a:off x="457202" y="1226004"/>
            <a:ext cx="3619930" cy="3973696"/>
          </a:xfrm>
          <a:prstGeom prst="rect">
            <a:avLst/>
          </a:prstGeom>
          <a:ln>
            <a:solidFill>
              <a:srgbClr val="118497"/>
            </a:solidFill>
          </a:ln>
        </p:spPr>
      </p:pic>
    </p:spTree>
    <p:extLst>
      <p:ext uri="{BB962C8B-B14F-4D97-AF65-F5344CB8AC3E}">
        <p14:creationId xmlns:p14="http://schemas.microsoft.com/office/powerpoint/2010/main" val="3079501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685801"/>
            <a:ext cx="3182052" cy="460247"/>
          </a:xfrm>
        </p:spPr>
        <p:txBody>
          <a:bodyPr/>
          <a:lstStyle/>
          <a:p>
            <a:r>
              <a:rPr lang="en-US" dirty="0" smtClean="0"/>
              <a:t>NSGC Blog</a:t>
            </a:r>
            <a:endParaRPr lang="en-US" dirty="0"/>
          </a:p>
        </p:txBody>
      </p:sp>
      <p:sp>
        <p:nvSpPr>
          <p:cNvPr id="16" name="Text Placeholder 7"/>
          <p:cNvSpPr>
            <a:spLocks noGrp="1"/>
          </p:cNvSpPr>
          <p:nvPr>
            <p:ph type="body" sz="quarter" idx="11"/>
          </p:nvPr>
        </p:nvSpPr>
        <p:spPr>
          <a:xfrm>
            <a:off x="53165" y="6624090"/>
            <a:ext cx="6804837" cy="260787"/>
          </a:xfrm>
        </p:spPr>
        <p:txBody>
          <a:bodyPr/>
          <a:lstStyle/>
          <a:p>
            <a:pPr lvl="3"/>
            <a:r>
              <a:rPr lang="en-US" sz="1000" dirty="0" smtClean="0">
                <a:solidFill>
                  <a:schemeClr val="tx2"/>
                </a:solidFill>
              </a:rPr>
              <a:t>© Public Communications Inc. 2015</a:t>
            </a:r>
            <a:endParaRPr lang="en-US" sz="1000" dirty="0">
              <a:solidFill>
                <a:schemeClr val="tx2"/>
              </a:solidFill>
            </a:endParaRPr>
          </a:p>
        </p:txBody>
      </p:sp>
      <p:sp>
        <p:nvSpPr>
          <p:cNvPr id="19" name="Rectangle 18"/>
          <p:cNvSpPr/>
          <p:nvPr/>
        </p:nvSpPr>
        <p:spPr>
          <a:xfrm>
            <a:off x="-1478642" y="1178193"/>
            <a:ext cx="10291566" cy="738664"/>
          </a:xfrm>
          <a:prstGeom prst="rect">
            <a:avLst/>
          </a:prstGeom>
        </p:spPr>
        <p:txBody>
          <a:bodyPr wrap="square">
            <a:spAutoFit/>
          </a:bodyPr>
          <a:lstStyle/>
          <a:p>
            <a:pPr lvl="4" fontAlgn="auto">
              <a:spcBef>
                <a:spcPts val="0"/>
              </a:spcBef>
              <a:spcAft>
                <a:spcPts val="0"/>
              </a:spcAft>
            </a:pPr>
            <a:r>
              <a:rPr lang="en-US" sz="1400" dirty="0" smtClean="0">
                <a:solidFill>
                  <a:prstClr val="black"/>
                </a:solidFill>
                <a:latin typeface="Arial" pitchFamily="34" charset="0"/>
                <a:cs typeface="Arial" pitchFamily="34" charset="0"/>
              </a:rPr>
              <a:t>In 2015, we have published 10 blog posts written by our Expert Media Panel and other NSGC members to provide genetic counseling information to consumers.</a:t>
            </a:r>
            <a:endParaRPr lang="en-US" sz="1400" strike="sngStrike" dirty="0" smtClean="0">
              <a:solidFill>
                <a:prstClr val="black"/>
              </a:solidFill>
              <a:latin typeface="Arial" pitchFamily="34" charset="0"/>
              <a:cs typeface="Arial" pitchFamily="34" charset="0"/>
            </a:endParaRPr>
          </a:p>
          <a:p>
            <a:pPr lvl="4" fontAlgn="auto">
              <a:spcBef>
                <a:spcPts val="0"/>
              </a:spcBef>
              <a:spcAft>
                <a:spcPts val="0"/>
              </a:spcAft>
            </a:pPr>
            <a:endParaRPr lang="en-US" sz="1400" dirty="0" smtClean="0">
              <a:solidFill>
                <a:prstClr val="black"/>
              </a:solidFill>
              <a:latin typeface="Arial" pitchFamily="34" charset="0"/>
              <a:cs typeface="Arial" pitchFamily="34" charset="0"/>
            </a:endParaRPr>
          </a:p>
        </p:txBody>
      </p:sp>
      <p:pic>
        <p:nvPicPr>
          <p:cNvPr id="21" name="Picture 20" descr="NSGC-Blog-2.jpg"/>
          <p:cNvPicPr>
            <a:picLocks noChangeAspect="1"/>
          </p:cNvPicPr>
          <p:nvPr/>
        </p:nvPicPr>
        <p:blipFill>
          <a:blip r:embed="rId3" cstate="print"/>
          <a:stretch>
            <a:fillRect/>
          </a:stretch>
        </p:blipFill>
        <p:spPr>
          <a:xfrm>
            <a:off x="457202" y="3855761"/>
            <a:ext cx="4227459" cy="1100901"/>
          </a:xfrm>
          <a:prstGeom prst="rect">
            <a:avLst/>
          </a:prstGeom>
          <a:ln>
            <a:solidFill>
              <a:srgbClr val="17B1CB"/>
            </a:solidFill>
          </a:ln>
        </p:spPr>
      </p:pic>
      <p:pic>
        <p:nvPicPr>
          <p:cNvPr id="7" name="Picture 6" descr="Blog - Caroline.jpg"/>
          <p:cNvPicPr>
            <a:picLocks noChangeAspect="1"/>
          </p:cNvPicPr>
          <p:nvPr/>
        </p:nvPicPr>
        <p:blipFill>
          <a:blip r:embed="rId4" cstate="print"/>
          <a:stretch>
            <a:fillRect/>
          </a:stretch>
        </p:blipFill>
        <p:spPr>
          <a:xfrm>
            <a:off x="457202" y="1916856"/>
            <a:ext cx="4227459" cy="1667429"/>
          </a:xfrm>
          <a:prstGeom prst="rect">
            <a:avLst/>
          </a:prstGeom>
          <a:ln>
            <a:solidFill>
              <a:srgbClr val="17B1CB"/>
            </a:solidFill>
          </a:ln>
        </p:spPr>
      </p:pic>
      <p:pic>
        <p:nvPicPr>
          <p:cNvPr id="8" name="Picture 7" descr="Blog - HuffPost.jpg"/>
          <p:cNvPicPr>
            <a:picLocks noChangeAspect="1"/>
          </p:cNvPicPr>
          <p:nvPr/>
        </p:nvPicPr>
        <p:blipFill>
          <a:blip r:embed="rId5" cstate="print"/>
          <a:stretch>
            <a:fillRect/>
          </a:stretch>
        </p:blipFill>
        <p:spPr>
          <a:xfrm>
            <a:off x="5189672" y="4851842"/>
            <a:ext cx="3730752" cy="762000"/>
          </a:xfrm>
          <a:prstGeom prst="rect">
            <a:avLst/>
          </a:prstGeom>
          <a:ln>
            <a:solidFill>
              <a:srgbClr val="17B1CB"/>
            </a:solidFill>
          </a:ln>
        </p:spPr>
      </p:pic>
      <p:pic>
        <p:nvPicPr>
          <p:cNvPr id="10" name="Picture 9" descr="NSGC-Blog-2.jpg"/>
          <p:cNvPicPr>
            <a:picLocks noChangeAspect="1"/>
          </p:cNvPicPr>
          <p:nvPr/>
        </p:nvPicPr>
        <p:blipFill>
          <a:blip r:embed="rId6" cstate="print"/>
          <a:stretch>
            <a:fillRect/>
          </a:stretch>
        </p:blipFill>
        <p:spPr>
          <a:xfrm>
            <a:off x="457202" y="5232842"/>
            <a:ext cx="4437981" cy="1013848"/>
          </a:xfrm>
          <a:prstGeom prst="rect">
            <a:avLst/>
          </a:prstGeom>
          <a:ln>
            <a:solidFill>
              <a:srgbClr val="17B1CB"/>
            </a:solidFill>
          </a:ln>
        </p:spPr>
      </p:pic>
      <p:pic>
        <p:nvPicPr>
          <p:cNvPr id="11" name="Picture 10" descr="NSGC-Blog.jpg"/>
          <p:cNvPicPr>
            <a:picLocks noChangeAspect="1"/>
          </p:cNvPicPr>
          <p:nvPr/>
        </p:nvPicPr>
        <p:blipFill>
          <a:blip r:embed="rId7" cstate="print"/>
          <a:stretch>
            <a:fillRect/>
          </a:stretch>
        </p:blipFill>
        <p:spPr>
          <a:xfrm>
            <a:off x="5341511" y="1916856"/>
            <a:ext cx="3032981" cy="2497241"/>
          </a:xfrm>
          <a:prstGeom prst="rect">
            <a:avLst/>
          </a:prstGeom>
          <a:ln>
            <a:solidFill>
              <a:srgbClr val="17B1CB"/>
            </a:solidFill>
          </a:ln>
        </p:spPr>
      </p:pic>
    </p:spTree>
    <p:extLst>
      <p:ext uri="{BB962C8B-B14F-4D97-AF65-F5344CB8AC3E}">
        <p14:creationId xmlns:p14="http://schemas.microsoft.com/office/powerpoint/2010/main" val="3298527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ctrTitle" idx="4294967295"/>
          </p:nvPr>
        </p:nvSpPr>
        <p:spPr>
          <a:xfrm>
            <a:off x="1066800" y="1600200"/>
            <a:ext cx="7239000" cy="1219200"/>
          </a:xfrm>
        </p:spPr>
        <p:txBody>
          <a:bodyPr anchor="t"/>
          <a:lstStyle/>
          <a:p>
            <a:pPr eaLnBrk="1" hangingPunct="1">
              <a:lnSpc>
                <a:spcPct val="100000"/>
              </a:lnSpc>
            </a:pPr>
            <a:r>
              <a:rPr lang="en-US" sz="4800" dirty="0" smtClean="0"/>
              <a:t>NSGC </a:t>
            </a:r>
            <a:r>
              <a:rPr lang="en-US" sz="4800" smtClean="0"/>
              <a:t>Leadership Development </a:t>
            </a:r>
            <a:r>
              <a:rPr lang="en-US" sz="4600" dirty="0" smtClean="0"/>
              <a:t/>
            </a:r>
            <a:br>
              <a:rPr lang="en-US" sz="4600" dirty="0" smtClean="0"/>
            </a:br>
            <a:endParaRPr lang="en-US" sz="3800" dirty="0" smtClean="0"/>
          </a:p>
        </p:txBody>
      </p:sp>
      <p:sp>
        <p:nvSpPr>
          <p:cNvPr id="30722" name="Rectangle 3"/>
          <p:cNvSpPr>
            <a:spLocks noGrp="1" noChangeArrowheads="1"/>
          </p:cNvSpPr>
          <p:nvPr>
            <p:ph type="subTitle" idx="4294967295"/>
          </p:nvPr>
        </p:nvSpPr>
        <p:spPr>
          <a:xfrm>
            <a:off x="1066800" y="4267200"/>
            <a:ext cx="6280150" cy="1701800"/>
          </a:xfrm>
        </p:spPr>
        <p:txBody>
          <a:bodyPr/>
          <a:lstStyle/>
          <a:p>
            <a:pPr marL="0" indent="0" eaLnBrk="1" hangingPunct="1">
              <a:lnSpc>
                <a:spcPct val="80000"/>
              </a:lnSpc>
              <a:buFont typeface="Wingdings" pitchFamily="2" charset="2"/>
              <a:buNone/>
            </a:pPr>
            <a:r>
              <a:rPr lang="en-US" sz="3200" b="1" dirty="0" smtClean="0"/>
              <a:t>Joy Larsen Haidle, MS, CGC </a:t>
            </a:r>
          </a:p>
          <a:p>
            <a:pPr marL="0" indent="0" eaLnBrk="1" hangingPunct="1">
              <a:lnSpc>
                <a:spcPct val="80000"/>
              </a:lnSpc>
              <a:buFont typeface="Wingdings" pitchFamily="2" charset="2"/>
              <a:buNone/>
            </a:pPr>
            <a:r>
              <a:rPr lang="en-US" sz="3200" b="1" dirty="0" smtClean="0"/>
              <a:t>NSGC President</a:t>
            </a:r>
          </a:p>
        </p:txBody>
      </p:sp>
    </p:spTree>
    <p:extLst>
      <p:ext uri="{BB962C8B-B14F-4D97-AF65-F5344CB8AC3E}">
        <p14:creationId xmlns:p14="http://schemas.microsoft.com/office/powerpoint/2010/main" val="1582044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NSGC leaders</a:t>
            </a:r>
            <a:endParaRPr lang="en-US" dirty="0"/>
          </a:p>
        </p:txBody>
      </p:sp>
      <p:sp>
        <p:nvSpPr>
          <p:cNvPr id="3" name="Content Placeholder 2"/>
          <p:cNvSpPr>
            <a:spLocks noGrp="1"/>
          </p:cNvSpPr>
          <p:nvPr>
            <p:ph idx="1"/>
          </p:nvPr>
        </p:nvSpPr>
        <p:spPr/>
        <p:txBody>
          <a:bodyPr/>
          <a:lstStyle/>
          <a:p>
            <a:pPr>
              <a:spcBef>
                <a:spcPts val="0"/>
              </a:spcBef>
              <a:spcAft>
                <a:spcPts val="1200"/>
              </a:spcAft>
            </a:pPr>
            <a:r>
              <a:rPr lang="en-US" sz="2400" dirty="0" smtClean="0"/>
              <a:t>During 2015, NSGC implemented the first phase of dedicated leadership development programming. </a:t>
            </a:r>
          </a:p>
          <a:p>
            <a:pPr>
              <a:spcBef>
                <a:spcPts val="0"/>
              </a:spcBef>
              <a:spcAft>
                <a:spcPts val="1200"/>
              </a:spcAft>
            </a:pPr>
            <a:r>
              <a:rPr lang="en-US" sz="2400" dirty="0" smtClean="0"/>
              <a:t>First round primarily focused </a:t>
            </a:r>
            <a:r>
              <a:rPr lang="en-US" sz="2400" dirty="0"/>
              <a:t>on </a:t>
            </a:r>
            <a:r>
              <a:rPr lang="en-US" sz="2400" dirty="0" smtClean="0"/>
              <a:t>incoming Committee Vice Chairs, limited programming for incoming Board members</a:t>
            </a:r>
          </a:p>
          <a:p>
            <a:pPr lvl="1">
              <a:spcBef>
                <a:spcPts val="0"/>
              </a:spcBef>
              <a:spcAft>
                <a:spcPts val="1200"/>
              </a:spcAft>
            </a:pPr>
            <a:r>
              <a:rPr lang="en-US" sz="2000" dirty="0" smtClean="0"/>
              <a:t>Committee focus reflects the key role of our committees in achieving our strategic initiatives</a:t>
            </a:r>
          </a:p>
          <a:p>
            <a:pPr lvl="1">
              <a:spcBef>
                <a:spcPts val="0"/>
              </a:spcBef>
              <a:spcAft>
                <a:spcPts val="1200"/>
              </a:spcAft>
            </a:pPr>
            <a:r>
              <a:rPr lang="en-US" sz="2000" dirty="0" smtClean="0"/>
              <a:t>Vice Chairs, over their terms with the committees, will touch a great number of committee members and share the leadership concepts learned in the program</a:t>
            </a:r>
          </a:p>
        </p:txBody>
      </p:sp>
    </p:spTree>
    <p:extLst>
      <p:ext uri="{BB962C8B-B14F-4D97-AF65-F5344CB8AC3E}">
        <p14:creationId xmlns:p14="http://schemas.microsoft.com/office/powerpoint/2010/main" val="450953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Leadership Program</a:t>
            </a:r>
            <a:endParaRPr lang="en-US" dirty="0"/>
          </a:p>
        </p:txBody>
      </p:sp>
      <p:sp>
        <p:nvSpPr>
          <p:cNvPr id="3" name="Content Placeholder 2"/>
          <p:cNvSpPr>
            <a:spLocks noGrp="1"/>
          </p:cNvSpPr>
          <p:nvPr>
            <p:ph idx="1"/>
          </p:nvPr>
        </p:nvSpPr>
        <p:spPr/>
        <p:txBody>
          <a:bodyPr/>
          <a:lstStyle/>
          <a:p>
            <a:r>
              <a:rPr lang="en-US" sz="2400" dirty="0"/>
              <a:t>Intent is to start with this program, to impact leadership within NSGC, and then </a:t>
            </a:r>
            <a:r>
              <a:rPr lang="en-US" sz="2400" dirty="0" smtClean="0"/>
              <a:t>determine how </a:t>
            </a:r>
            <a:r>
              <a:rPr lang="en-US" sz="2400" dirty="0"/>
              <a:t>we can  </a:t>
            </a:r>
            <a:r>
              <a:rPr lang="en-US" sz="2400" dirty="0" smtClean="0"/>
              <a:t>expand programming to other groups within the membership</a:t>
            </a:r>
            <a:endParaRPr lang="en-US" sz="2400" dirty="0"/>
          </a:p>
          <a:p>
            <a:r>
              <a:rPr lang="en-US" sz="2400" dirty="0" smtClean="0"/>
              <a:t>Current program focuses on </a:t>
            </a:r>
            <a:r>
              <a:rPr lang="en-US" sz="2400" dirty="0"/>
              <a:t>leadership as enabling outcomes by leading and inspiring others</a:t>
            </a:r>
          </a:p>
          <a:p>
            <a:r>
              <a:rPr lang="en-US" sz="2400" dirty="0" smtClean="0"/>
              <a:t>We have continued to incorporate leadership concepts in our other education, programming and society activities to generate a culture of leadership throughout the society</a:t>
            </a:r>
            <a:endParaRPr lang="en-US" sz="2400" dirty="0"/>
          </a:p>
        </p:txBody>
      </p:sp>
    </p:spTree>
    <p:extLst>
      <p:ext uri="{BB962C8B-B14F-4D97-AF65-F5344CB8AC3E}">
        <p14:creationId xmlns:p14="http://schemas.microsoft.com/office/powerpoint/2010/main" val="2407897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support from our management partner	</a:t>
            </a:r>
            <a:endParaRPr lang="en-US" dirty="0"/>
          </a:p>
        </p:txBody>
      </p:sp>
      <p:sp>
        <p:nvSpPr>
          <p:cNvPr id="3" name="Content Placeholder 2"/>
          <p:cNvSpPr>
            <a:spLocks noGrp="1"/>
          </p:cNvSpPr>
          <p:nvPr>
            <p:ph idx="1"/>
          </p:nvPr>
        </p:nvSpPr>
        <p:spPr/>
        <p:txBody>
          <a:bodyPr/>
          <a:lstStyle/>
          <a:p>
            <a:r>
              <a:rPr lang="en-US" dirty="0" smtClean="0"/>
              <a:t>Our relationship with SmithBucklin provides many resources to support our Society, Board, and volunteer leaders</a:t>
            </a:r>
          </a:p>
          <a:p>
            <a:pPr lvl="1"/>
            <a:r>
              <a:rPr lang="en-US" dirty="0"/>
              <a:t>L</a:t>
            </a:r>
            <a:r>
              <a:rPr lang="en-US" dirty="0" smtClean="0"/>
              <a:t>eading practices from 100+ professional associations, including 29 healthcare associations</a:t>
            </a:r>
          </a:p>
          <a:p>
            <a:pPr lvl="1"/>
            <a:r>
              <a:rPr lang="en-US" dirty="0" smtClean="0"/>
              <a:t>Annual Leaders Forum attended by two Board members </a:t>
            </a:r>
          </a:p>
          <a:p>
            <a:pPr lvl="1"/>
            <a:r>
              <a:rPr lang="en-US" dirty="0" smtClean="0"/>
              <a:t>Annual strategic planning facilitation, Board governance and leadership training by SmithBucklin consultants - all experienced executive directors of professional associations</a:t>
            </a:r>
          </a:p>
        </p:txBody>
      </p:sp>
    </p:spTree>
    <p:extLst>
      <p:ext uri="{BB962C8B-B14F-4D97-AF65-F5344CB8AC3E}">
        <p14:creationId xmlns:p14="http://schemas.microsoft.com/office/powerpoint/2010/main" val="4019641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NSGC a leader among associations – again!</a:t>
            </a:r>
            <a:endParaRPr lang="en-US" dirty="0"/>
          </a:p>
        </p:txBody>
      </p:sp>
      <p:sp>
        <p:nvSpPr>
          <p:cNvPr id="3" name="Content Placeholder 2"/>
          <p:cNvSpPr>
            <a:spLocks noGrp="1"/>
          </p:cNvSpPr>
          <p:nvPr>
            <p:ph idx="1"/>
          </p:nvPr>
        </p:nvSpPr>
        <p:spPr/>
        <p:txBody>
          <a:bodyPr/>
          <a:lstStyle/>
          <a:p>
            <a:r>
              <a:rPr lang="en-US" sz="2600" dirty="0" smtClean="0"/>
              <a:t>PCI and NSGC won a Silver Trumpet Award from the</a:t>
            </a:r>
            <a:r>
              <a:rPr lang="en-US" sz="2600" dirty="0"/>
              <a:t> </a:t>
            </a:r>
            <a:r>
              <a:rPr lang="en-US" sz="2600" dirty="0" smtClean="0"/>
              <a:t>Publicity Club of Chicago the launch and impact of the educational NSGC Blog which features consumer-focused posts written by NSGC’s Expert Media Panel and other genetic counselors.  </a:t>
            </a:r>
            <a:endParaRPr lang="en-US" sz="2600" dirty="0">
              <a:solidFill>
                <a:srgbClr val="FF0000"/>
              </a:solidFill>
            </a:endParaRPr>
          </a:p>
          <a:p>
            <a:pPr lvl="1"/>
            <a:endParaRPr lang="en-US" dirty="0" smtClean="0">
              <a:solidFill>
                <a:srgbClr val="FF0000"/>
              </a:solidFill>
            </a:endParaRPr>
          </a:p>
          <a:p>
            <a:pPr lvl="1"/>
            <a:endParaRPr lang="en-US" dirty="0">
              <a:solidFill>
                <a:srgbClr val="FF0000"/>
              </a:solidFill>
            </a:endParaRPr>
          </a:p>
          <a:p>
            <a:pPr marL="344487" lvl="1" indent="0">
              <a:buNone/>
            </a:pPr>
            <a:endParaRPr lang="en-US" dirty="0" smtClean="0">
              <a:solidFill>
                <a:srgbClr val="FF0000"/>
              </a:solidFill>
            </a:endParaRPr>
          </a:p>
          <a:p>
            <a:r>
              <a:rPr lang="en-US" sz="2600" dirty="0" smtClean="0"/>
              <a:t>NSGC recognized again this year by </a:t>
            </a:r>
            <a:r>
              <a:rPr lang="en-US" sz="2600" dirty="0"/>
              <a:t>the Trade Show News Network as  one of the top 25 tradeshows in net square </a:t>
            </a:r>
            <a:r>
              <a:rPr lang="en-US" sz="2600" dirty="0" smtClean="0"/>
              <a:t>foot growth </a:t>
            </a:r>
            <a:r>
              <a:rPr lang="en-US" sz="2600" dirty="0"/>
              <a:t>from </a:t>
            </a:r>
            <a:r>
              <a:rPr lang="en-US" sz="2600" dirty="0" smtClean="0"/>
              <a:t>2012 </a:t>
            </a:r>
            <a:r>
              <a:rPr lang="en-US" sz="2600" dirty="0"/>
              <a:t>to </a:t>
            </a:r>
            <a:r>
              <a:rPr lang="en-US" sz="2600" dirty="0" smtClean="0"/>
              <a:t>2014</a:t>
            </a:r>
            <a:endParaRPr lang="en-US" sz="2600" dirty="0" smtClean="0">
              <a:solidFill>
                <a:srgbClr val="FF0000"/>
              </a:solidFill>
            </a:endParaRPr>
          </a:p>
        </p:txBody>
      </p:sp>
      <p:pic>
        <p:nvPicPr>
          <p:cNvPr id="84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05200"/>
            <a:ext cx="1447800" cy="96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300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ctrTitle" idx="4294967295"/>
          </p:nvPr>
        </p:nvSpPr>
        <p:spPr>
          <a:xfrm>
            <a:off x="1066800" y="1600200"/>
            <a:ext cx="7239000" cy="1219200"/>
          </a:xfrm>
        </p:spPr>
        <p:txBody>
          <a:bodyPr anchor="t"/>
          <a:lstStyle/>
          <a:p>
            <a:pPr eaLnBrk="1" hangingPunct="1">
              <a:lnSpc>
                <a:spcPct val="100000"/>
              </a:lnSpc>
            </a:pPr>
            <a:r>
              <a:rPr lang="en-US" sz="4800" dirty="0" smtClean="0"/>
              <a:t>2015 </a:t>
            </a:r>
            <a:r>
              <a:rPr lang="en-US" sz="4800" dirty="0"/>
              <a:t>Nominations and Election Process &amp; Results</a:t>
            </a:r>
            <a:r>
              <a:rPr lang="en-US" sz="4600" dirty="0" smtClean="0"/>
              <a:t/>
            </a:r>
            <a:br>
              <a:rPr lang="en-US" sz="4600" dirty="0" smtClean="0"/>
            </a:br>
            <a:endParaRPr lang="en-US" sz="3800" dirty="0" smtClean="0"/>
          </a:p>
        </p:txBody>
      </p:sp>
      <p:sp>
        <p:nvSpPr>
          <p:cNvPr id="30722" name="Rectangle 3"/>
          <p:cNvSpPr>
            <a:spLocks noGrp="1" noChangeArrowheads="1"/>
          </p:cNvSpPr>
          <p:nvPr>
            <p:ph type="subTitle" idx="4294967295"/>
          </p:nvPr>
        </p:nvSpPr>
        <p:spPr>
          <a:xfrm>
            <a:off x="1066800" y="4267200"/>
            <a:ext cx="6280150" cy="1701800"/>
          </a:xfrm>
        </p:spPr>
        <p:txBody>
          <a:bodyPr/>
          <a:lstStyle/>
          <a:p>
            <a:pPr marL="0" indent="0" eaLnBrk="1" hangingPunct="1">
              <a:lnSpc>
                <a:spcPct val="80000"/>
              </a:lnSpc>
              <a:buFont typeface="Wingdings" pitchFamily="2" charset="2"/>
              <a:buNone/>
            </a:pPr>
            <a:r>
              <a:rPr lang="en-US" sz="3200" b="1" dirty="0" smtClean="0"/>
              <a:t>Joy Larsen Haidle, MS, CGC </a:t>
            </a:r>
          </a:p>
          <a:p>
            <a:pPr marL="0" indent="0" eaLnBrk="1" hangingPunct="1">
              <a:lnSpc>
                <a:spcPct val="80000"/>
              </a:lnSpc>
              <a:buFont typeface="Wingdings" pitchFamily="2" charset="2"/>
              <a:buNone/>
            </a:pPr>
            <a:r>
              <a:rPr lang="en-US" sz="3200" b="1" dirty="0" smtClean="0"/>
              <a:t>NSGC President</a:t>
            </a:r>
          </a:p>
        </p:txBody>
      </p:sp>
    </p:spTree>
    <p:extLst>
      <p:ext uri="{BB962C8B-B14F-4D97-AF65-F5344CB8AC3E}">
        <p14:creationId xmlns:p14="http://schemas.microsoft.com/office/powerpoint/2010/main" val="4656904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a:xfrm>
            <a:off x="152400" y="533400"/>
            <a:ext cx="8991600" cy="685800"/>
          </a:xfrm>
        </p:spPr>
        <p:txBody>
          <a:bodyPr/>
          <a:lstStyle/>
          <a:p>
            <a:pPr eaLnBrk="1" hangingPunct="1"/>
            <a:r>
              <a:rPr lang="en-US" sz="3200" dirty="0" smtClean="0"/>
              <a:t>NSGC Leadership:  Nominations and Elections</a:t>
            </a:r>
          </a:p>
        </p:txBody>
      </p:sp>
      <p:sp>
        <p:nvSpPr>
          <p:cNvPr id="29698" name="Content Placeholder 2"/>
          <p:cNvSpPr>
            <a:spLocks noGrp="1"/>
          </p:cNvSpPr>
          <p:nvPr>
            <p:ph idx="4294967295"/>
          </p:nvPr>
        </p:nvSpPr>
        <p:spPr>
          <a:xfrm>
            <a:off x="381000" y="1447800"/>
            <a:ext cx="8458200" cy="4572000"/>
          </a:xfrm>
        </p:spPr>
        <p:txBody>
          <a:bodyPr/>
          <a:lstStyle/>
          <a:p>
            <a:pPr marL="0" indent="0" eaLnBrk="1" hangingPunct="1">
              <a:spcAft>
                <a:spcPts val="600"/>
              </a:spcAft>
              <a:buNone/>
            </a:pPr>
            <a:r>
              <a:rPr lang="en-US" sz="2800" dirty="0" smtClean="0"/>
              <a:t>Nominating Committee:</a:t>
            </a:r>
          </a:p>
          <a:p>
            <a:pPr eaLnBrk="1" hangingPunct="1">
              <a:spcAft>
                <a:spcPts val="600"/>
              </a:spcAft>
            </a:pPr>
            <a:r>
              <a:rPr lang="en-US" sz="2800" dirty="0"/>
              <a:t>Committee made up of president, past president, 2 non-officer board members and 3 at-large members</a:t>
            </a:r>
          </a:p>
          <a:p>
            <a:pPr eaLnBrk="1" hangingPunct="1">
              <a:spcAft>
                <a:spcPts val="600"/>
              </a:spcAft>
            </a:pPr>
            <a:r>
              <a:rPr lang="en-US" sz="2800" dirty="0" smtClean="0"/>
              <a:t>Three at-large members selected by Membership Committee from individuals responding to an open call for applicants</a:t>
            </a:r>
          </a:p>
        </p:txBody>
      </p:sp>
    </p:spTree>
    <p:extLst>
      <p:ext uri="{BB962C8B-B14F-4D97-AF65-F5344CB8AC3E}">
        <p14:creationId xmlns:p14="http://schemas.microsoft.com/office/powerpoint/2010/main" val="3666919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4"/>
          <p:cNvSpPr>
            <a:spLocks noGrp="1" noChangeArrowheads="1"/>
          </p:cNvSpPr>
          <p:nvPr>
            <p:ph type="ctrTitle" idx="4294967295"/>
          </p:nvPr>
        </p:nvSpPr>
        <p:spPr>
          <a:xfrm>
            <a:off x="1066800" y="2133600"/>
            <a:ext cx="7239000" cy="1219200"/>
          </a:xfrm>
        </p:spPr>
        <p:txBody>
          <a:bodyPr anchor="t"/>
          <a:lstStyle/>
          <a:p>
            <a:pPr eaLnBrk="1" hangingPunct="1">
              <a:lnSpc>
                <a:spcPts val="3700"/>
              </a:lnSpc>
            </a:pPr>
            <a:r>
              <a:rPr lang="en-US" sz="4600" dirty="0" smtClean="0"/>
              <a:t>NSGC</a:t>
            </a:r>
            <a:br>
              <a:rPr lang="en-US" sz="4600" dirty="0" smtClean="0"/>
            </a:br>
            <a:r>
              <a:rPr lang="en-US" sz="4600" dirty="0" smtClean="0"/>
              <a:t>Volunteer Recognition</a:t>
            </a:r>
          </a:p>
        </p:txBody>
      </p:sp>
      <p:sp>
        <p:nvSpPr>
          <p:cNvPr id="3" name="Rectangle 3"/>
          <p:cNvSpPr txBox="1">
            <a:spLocks noChangeArrowheads="1"/>
          </p:cNvSpPr>
          <p:nvPr/>
        </p:nvSpPr>
        <p:spPr bwMode="auto">
          <a:xfrm>
            <a:off x="1066800" y="3810000"/>
            <a:ext cx="6280150" cy="170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ea typeface="+mn-ea"/>
                <a:cs typeface="+mn-cs"/>
              </a:defRPr>
            </a:lvl1pPr>
            <a:lvl2pPr marL="571500" indent="-227013" algn="l" rtl="0" eaLnBrk="0" fontAlgn="base" hangingPunct="0">
              <a:spcBef>
                <a:spcPct val="20000"/>
              </a:spcBef>
              <a:spcAft>
                <a:spcPct val="0"/>
              </a:spcAft>
              <a:buClr>
                <a:schemeClr val="accent2"/>
              </a:buClr>
              <a:buSzPct val="100000"/>
              <a:buChar char="&gt;"/>
              <a:defRPr>
                <a:solidFill>
                  <a:schemeClr val="tx1"/>
                </a:solidFill>
                <a:latin typeface="+mn-lt"/>
              </a:defRPr>
            </a:lvl2pPr>
            <a:lvl3pPr marL="969963" indent="-284163" algn="l" rtl="0" eaLnBrk="0" fontAlgn="base" hangingPunct="0">
              <a:spcBef>
                <a:spcPct val="20000"/>
              </a:spcBef>
              <a:spcAft>
                <a:spcPct val="0"/>
              </a:spcAft>
              <a:buClr>
                <a:schemeClr val="hlink"/>
              </a:buClr>
              <a:buChar char="—"/>
              <a:defRPr sz="1600">
                <a:solidFill>
                  <a:schemeClr val="tx1"/>
                </a:solidFill>
                <a:latin typeface="+mn-lt"/>
              </a:defRPr>
            </a:lvl3pPr>
            <a:lvl4pPr marL="1311275" indent="-227013" algn="l" rtl="0" eaLnBrk="0" fontAlgn="base" hangingPunct="0">
              <a:spcBef>
                <a:spcPct val="20000"/>
              </a:spcBef>
              <a:spcAft>
                <a:spcPct val="0"/>
              </a:spcAft>
              <a:buClr>
                <a:schemeClr val="accent1"/>
              </a:buClr>
              <a:buSzPct val="80000"/>
              <a:buFont typeface="Wingdings" pitchFamily="2" charset="2"/>
              <a:buChar char="ü"/>
              <a:defRPr sz="1400">
                <a:solidFill>
                  <a:schemeClr val="tx1"/>
                </a:solidFill>
                <a:latin typeface="+mn-lt"/>
              </a:defRPr>
            </a:lvl4pPr>
            <a:lvl5pPr marL="1649413" indent="-223838" algn="l" rtl="0" eaLnBrk="0" fontAlgn="base" hangingPunct="0">
              <a:spcBef>
                <a:spcPct val="20000"/>
              </a:spcBef>
              <a:spcAft>
                <a:spcPct val="0"/>
              </a:spcAft>
              <a:buClr>
                <a:schemeClr val="accent2"/>
              </a:buClr>
              <a:buSzPct val="80000"/>
              <a:buFont typeface="Arial" charset="0"/>
              <a:buChar char="—"/>
              <a:defRPr sz="1400">
                <a:solidFill>
                  <a:schemeClr val="tx1"/>
                </a:solidFill>
                <a:latin typeface="+mn-lt"/>
              </a:defRPr>
            </a:lvl5pPr>
            <a:lvl6pPr marL="2106613" indent="-223838" algn="l" rtl="0" fontAlgn="base">
              <a:spcBef>
                <a:spcPct val="20000"/>
              </a:spcBef>
              <a:spcAft>
                <a:spcPct val="0"/>
              </a:spcAft>
              <a:buClr>
                <a:schemeClr val="accent2"/>
              </a:buClr>
              <a:buSzPct val="80000"/>
              <a:buFont typeface="Arial" pitchFamily="34" charset="0"/>
              <a:buChar char="—"/>
              <a:defRPr sz="1400">
                <a:solidFill>
                  <a:schemeClr val="tx1"/>
                </a:solidFill>
                <a:latin typeface="+mn-lt"/>
              </a:defRPr>
            </a:lvl6pPr>
            <a:lvl7pPr marL="2563813" indent="-223838" algn="l" rtl="0" fontAlgn="base">
              <a:spcBef>
                <a:spcPct val="20000"/>
              </a:spcBef>
              <a:spcAft>
                <a:spcPct val="0"/>
              </a:spcAft>
              <a:buClr>
                <a:schemeClr val="accent2"/>
              </a:buClr>
              <a:buSzPct val="80000"/>
              <a:buFont typeface="Arial" pitchFamily="34" charset="0"/>
              <a:buChar char="—"/>
              <a:defRPr sz="1400">
                <a:solidFill>
                  <a:schemeClr val="tx1"/>
                </a:solidFill>
                <a:latin typeface="+mn-lt"/>
              </a:defRPr>
            </a:lvl7pPr>
            <a:lvl8pPr marL="3021013" indent="-223838" algn="l" rtl="0" fontAlgn="base">
              <a:spcBef>
                <a:spcPct val="20000"/>
              </a:spcBef>
              <a:spcAft>
                <a:spcPct val="0"/>
              </a:spcAft>
              <a:buClr>
                <a:schemeClr val="accent2"/>
              </a:buClr>
              <a:buSzPct val="80000"/>
              <a:buFont typeface="Arial" pitchFamily="34" charset="0"/>
              <a:buChar char="—"/>
              <a:defRPr sz="1400">
                <a:solidFill>
                  <a:schemeClr val="tx1"/>
                </a:solidFill>
                <a:latin typeface="+mn-lt"/>
              </a:defRPr>
            </a:lvl8pPr>
            <a:lvl9pPr marL="3478213" indent="-223838" algn="l" rtl="0" fontAlgn="base">
              <a:spcBef>
                <a:spcPct val="20000"/>
              </a:spcBef>
              <a:spcAft>
                <a:spcPct val="0"/>
              </a:spcAft>
              <a:buClr>
                <a:schemeClr val="accent2"/>
              </a:buClr>
              <a:buSzPct val="80000"/>
              <a:buFont typeface="Arial" pitchFamily="34" charset="0"/>
              <a:buChar char="—"/>
              <a:defRPr sz="1400">
                <a:solidFill>
                  <a:schemeClr val="tx1"/>
                </a:solidFill>
                <a:latin typeface="+mn-lt"/>
              </a:defRPr>
            </a:lvl9pPr>
          </a:lstStyle>
          <a:p>
            <a:pPr marL="0" indent="0" eaLnBrk="1" hangingPunct="1">
              <a:lnSpc>
                <a:spcPct val="80000"/>
              </a:lnSpc>
              <a:buFont typeface="Wingdings" pitchFamily="2" charset="2"/>
              <a:buNone/>
            </a:pPr>
            <a:r>
              <a:rPr lang="en-US" sz="3200" b="1" dirty="0" smtClean="0"/>
              <a:t>Joy Larsen Haidle, MS, CGC </a:t>
            </a:r>
          </a:p>
          <a:p>
            <a:pPr marL="0" indent="0" eaLnBrk="1" hangingPunct="1">
              <a:lnSpc>
                <a:spcPct val="80000"/>
              </a:lnSpc>
              <a:buFont typeface="Wingdings" pitchFamily="2" charset="2"/>
              <a:buNone/>
            </a:pPr>
            <a:r>
              <a:rPr lang="en-US" sz="3200" b="1" dirty="0" smtClean="0"/>
              <a:t>NSGC President</a:t>
            </a:r>
          </a:p>
        </p:txBody>
      </p:sp>
    </p:spTree>
    <p:extLst>
      <p:ext uri="{BB962C8B-B14F-4D97-AF65-F5344CB8AC3E}">
        <p14:creationId xmlns:p14="http://schemas.microsoft.com/office/powerpoint/2010/main" val="1127178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a:xfrm>
            <a:off x="152400" y="457200"/>
            <a:ext cx="8991600" cy="685800"/>
          </a:xfrm>
        </p:spPr>
        <p:txBody>
          <a:bodyPr/>
          <a:lstStyle/>
          <a:p>
            <a:pPr eaLnBrk="1" hangingPunct="1"/>
            <a:r>
              <a:rPr lang="en-US" sz="3200" dirty="0" smtClean="0"/>
              <a:t>NSGC Leadership:  Nominations and elections</a:t>
            </a:r>
          </a:p>
        </p:txBody>
      </p:sp>
      <p:sp>
        <p:nvSpPr>
          <p:cNvPr id="29698" name="Content Placeholder 2"/>
          <p:cNvSpPr>
            <a:spLocks noGrp="1"/>
          </p:cNvSpPr>
          <p:nvPr>
            <p:ph idx="4294967295"/>
          </p:nvPr>
        </p:nvSpPr>
        <p:spPr>
          <a:xfrm>
            <a:off x="304800" y="1143000"/>
            <a:ext cx="8458200" cy="5029200"/>
          </a:xfrm>
        </p:spPr>
        <p:txBody>
          <a:bodyPr/>
          <a:lstStyle/>
          <a:p>
            <a:pPr eaLnBrk="1" hangingPunct="1">
              <a:spcAft>
                <a:spcPts val="600"/>
              </a:spcAft>
            </a:pPr>
            <a:r>
              <a:rPr lang="en-US" sz="2600" dirty="0" smtClean="0"/>
              <a:t>Call for Nominations </a:t>
            </a:r>
            <a:r>
              <a:rPr lang="en-US" sz="2600" dirty="0"/>
              <a:t>opened in January </a:t>
            </a:r>
            <a:r>
              <a:rPr lang="en-US" sz="2600" dirty="0" smtClean="0"/>
              <a:t>2015:</a:t>
            </a:r>
            <a:endParaRPr lang="en-US" sz="2600" dirty="0"/>
          </a:p>
          <a:p>
            <a:pPr lvl="1" eaLnBrk="1" hangingPunct="1">
              <a:spcAft>
                <a:spcPts val="600"/>
              </a:spcAft>
            </a:pPr>
            <a:r>
              <a:rPr lang="en-US" sz="2400" dirty="0" smtClean="0"/>
              <a:t>Members submitted 60 nominations </a:t>
            </a:r>
          </a:p>
          <a:p>
            <a:pPr lvl="2" eaLnBrk="1" hangingPunct="1">
              <a:spcAft>
                <a:spcPts val="600"/>
              </a:spcAft>
            </a:pPr>
            <a:r>
              <a:rPr lang="en-US" sz="2000" dirty="0" smtClean="0"/>
              <a:t>Nominations </a:t>
            </a:r>
            <a:r>
              <a:rPr lang="en-US" sz="2000" dirty="0"/>
              <a:t>represented </a:t>
            </a:r>
            <a:r>
              <a:rPr lang="en-US" sz="2000" dirty="0" smtClean="0"/>
              <a:t>22 individuals; 21 </a:t>
            </a:r>
            <a:r>
              <a:rPr lang="en-US" sz="2000" dirty="0"/>
              <a:t>were willing to be considered</a:t>
            </a:r>
          </a:p>
          <a:p>
            <a:pPr lvl="1"/>
            <a:r>
              <a:rPr lang="en-US" sz="2600" dirty="0" smtClean="0"/>
              <a:t>Nominees assessed using </a:t>
            </a:r>
            <a:r>
              <a:rPr lang="en-US" sz="2600" dirty="0"/>
              <a:t>a combination of quantitative and qualitative measures</a:t>
            </a:r>
          </a:p>
          <a:p>
            <a:pPr lvl="2"/>
            <a:r>
              <a:rPr lang="en-US" sz="2400" dirty="0"/>
              <a:t>Quantitative measures provide overall </a:t>
            </a:r>
            <a:r>
              <a:rPr lang="en-US" sz="2400" dirty="0" smtClean="0"/>
              <a:t>metrics for candidates</a:t>
            </a:r>
            <a:endParaRPr lang="en-US" sz="2400" dirty="0"/>
          </a:p>
          <a:p>
            <a:pPr lvl="2"/>
            <a:r>
              <a:rPr lang="en-US" sz="2400" dirty="0"/>
              <a:t>Qualitative measures provide assessment of skills, years of experience, fit with current board, </a:t>
            </a:r>
            <a:r>
              <a:rPr lang="en-US" sz="2400" dirty="0" smtClean="0"/>
              <a:t>interview, and specialty </a:t>
            </a:r>
            <a:r>
              <a:rPr lang="en-US" sz="2400" dirty="0"/>
              <a:t>area and work setting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from 2015 nomination/election cycle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12469618"/>
              </p:ext>
            </p:extLst>
          </p:nvPr>
        </p:nvGraphicFramePr>
        <p:xfrm>
          <a:off x="228600" y="1981200"/>
          <a:ext cx="8458200" cy="2875280"/>
        </p:xfrm>
        <a:graphic>
          <a:graphicData uri="http://schemas.openxmlformats.org/drawingml/2006/table">
            <a:tbl>
              <a:tblPr firstRow="1" bandRow="1">
                <a:tableStyleId>{5C22544A-7EE6-4342-B048-85BDC9FD1C3A}</a:tableStyleId>
              </a:tblPr>
              <a:tblGrid>
                <a:gridCol w="3048000"/>
                <a:gridCol w="1600200"/>
                <a:gridCol w="1695450"/>
                <a:gridCol w="2114550"/>
              </a:tblGrid>
              <a:tr h="751840">
                <a:tc>
                  <a:txBody>
                    <a:bodyPr/>
                    <a:lstStyle/>
                    <a:p>
                      <a:r>
                        <a:rPr lang="en-US" sz="2800" dirty="0" smtClean="0">
                          <a:solidFill>
                            <a:srgbClr val="FFFF00"/>
                          </a:solidFill>
                        </a:rPr>
                        <a:t>WORKPLACE</a:t>
                      </a:r>
                      <a:endParaRPr lang="en-US" sz="2800" dirty="0">
                        <a:solidFill>
                          <a:srgbClr val="FFFF00"/>
                        </a:solidFill>
                      </a:endParaRPr>
                    </a:p>
                  </a:txBody>
                  <a:tcPr/>
                </a:tc>
                <a:tc>
                  <a:txBody>
                    <a:bodyPr/>
                    <a:lstStyle/>
                    <a:p>
                      <a:r>
                        <a:rPr lang="en-US" dirty="0" smtClean="0"/>
                        <a:t>NOMINEES</a:t>
                      </a:r>
                      <a:endParaRPr lang="en-US" dirty="0"/>
                    </a:p>
                  </a:txBody>
                  <a:tcPr/>
                </a:tc>
                <a:tc>
                  <a:txBody>
                    <a:bodyPr/>
                    <a:lstStyle/>
                    <a:p>
                      <a:r>
                        <a:rPr lang="en-US" dirty="0" smtClean="0"/>
                        <a:t>SLATED</a:t>
                      </a:r>
                      <a:endParaRPr lang="en-US" dirty="0"/>
                    </a:p>
                  </a:txBody>
                  <a:tcPr/>
                </a:tc>
                <a:tc>
                  <a:txBody>
                    <a:bodyPr/>
                    <a:lstStyle/>
                    <a:p>
                      <a:r>
                        <a:rPr lang="en-US" dirty="0" smtClean="0"/>
                        <a:t>2016</a:t>
                      </a:r>
                      <a:r>
                        <a:rPr lang="en-US" baseline="0" dirty="0" smtClean="0"/>
                        <a:t> BOD</a:t>
                      </a:r>
                      <a:endParaRPr lang="en-US" dirty="0"/>
                    </a:p>
                  </a:txBody>
                  <a:tcPr/>
                </a:tc>
              </a:tr>
              <a:tr h="370840">
                <a:tc>
                  <a:txBody>
                    <a:bodyPr/>
                    <a:lstStyle/>
                    <a:p>
                      <a:r>
                        <a:rPr lang="en-US" dirty="0" smtClean="0"/>
                        <a:t>University medical center</a:t>
                      </a:r>
                      <a:endParaRPr lang="en-US" dirty="0"/>
                    </a:p>
                  </a:txBody>
                  <a:tcPr>
                    <a:solidFill>
                      <a:schemeClr val="accent1">
                        <a:lumMod val="20000"/>
                        <a:lumOff val="80000"/>
                      </a:schemeClr>
                    </a:solidFill>
                  </a:tcPr>
                </a:tc>
                <a:tc>
                  <a:txBody>
                    <a:bodyPr/>
                    <a:lstStyle/>
                    <a:p>
                      <a:r>
                        <a:rPr lang="en-US" dirty="0" smtClean="0"/>
                        <a:t>8</a:t>
                      </a:r>
                      <a:endParaRPr lang="en-US" dirty="0"/>
                    </a:p>
                  </a:txBody>
                  <a:tcPr>
                    <a:solidFill>
                      <a:schemeClr val="accent1">
                        <a:lumMod val="20000"/>
                        <a:lumOff val="80000"/>
                      </a:schemeClr>
                    </a:solidFill>
                  </a:tcPr>
                </a:tc>
                <a:tc>
                  <a:txBody>
                    <a:bodyPr/>
                    <a:lstStyle/>
                    <a:p>
                      <a:r>
                        <a:rPr lang="en-US" dirty="0" smtClean="0"/>
                        <a:t>2</a:t>
                      </a:r>
                      <a:endParaRPr lang="en-US" dirty="0"/>
                    </a:p>
                  </a:txBody>
                  <a:tcPr>
                    <a:solidFill>
                      <a:schemeClr val="accent1">
                        <a:lumMod val="20000"/>
                        <a:lumOff val="80000"/>
                      </a:schemeClr>
                    </a:solidFill>
                  </a:tcPr>
                </a:tc>
                <a:tc>
                  <a:txBody>
                    <a:bodyPr/>
                    <a:lstStyle/>
                    <a:p>
                      <a:r>
                        <a:rPr lang="en-US" dirty="0" smtClean="0"/>
                        <a:t>4^</a:t>
                      </a:r>
                      <a:endParaRPr lang="en-US" dirty="0"/>
                    </a:p>
                  </a:txBody>
                  <a:tcPr>
                    <a:solidFill>
                      <a:schemeClr val="accent1">
                        <a:lumMod val="20000"/>
                        <a:lumOff val="80000"/>
                      </a:schemeClr>
                    </a:solidFill>
                  </a:tcPr>
                </a:tc>
              </a:tr>
              <a:tr h="370840">
                <a:tc>
                  <a:txBody>
                    <a:bodyPr/>
                    <a:lstStyle/>
                    <a:p>
                      <a:r>
                        <a:rPr lang="en-US" dirty="0" smtClean="0"/>
                        <a:t>Private/public/government hospital</a:t>
                      </a:r>
                      <a:r>
                        <a:rPr lang="en-US" baseline="0" dirty="0" smtClean="0"/>
                        <a:t> or </a:t>
                      </a:r>
                      <a:r>
                        <a:rPr lang="en-US" dirty="0" smtClean="0"/>
                        <a:t>facility</a:t>
                      </a:r>
                      <a:endParaRPr lang="en-US" dirty="0"/>
                    </a:p>
                  </a:txBody>
                  <a:tcPr>
                    <a:solidFill>
                      <a:schemeClr val="accent1">
                        <a:lumMod val="20000"/>
                        <a:lumOff val="80000"/>
                      </a:schemeClr>
                    </a:solidFill>
                  </a:tcPr>
                </a:tc>
                <a:tc>
                  <a:txBody>
                    <a:bodyPr/>
                    <a:lstStyle/>
                    <a:p>
                      <a:r>
                        <a:rPr lang="en-US" dirty="0" smtClean="0"/>
                        <a:t>6</a:t>
                      </a:r>
                      <a:endParaRPr lang="en-US" dirty="0"/>
                    </a:p>
                  </a:txBody>
                  <a:tcPr>
                    <a:solidFill>
                      <a:schemeClr val="accent1">
                        <a:lumMod val="20000"/>
                        <a:lumOff val="80000"/>
                      </a:schemeClr>
                    </a:solidFill>
                  </a:tcPr>
                </a:tc>
                <a:tc>
                  <a:txBody>
                    <a:bodyPr/>
                    <a:lstStyle/>
                    <a:p>
                      <a:r>
                        <a:rPr lang="en-US" dirty="0" smtClean="0"/>
                        <a:t>2</a:t>
                      </a:r>
                      <a:endParaRPr lang="en-US" dirty="0"/>
                    </a:p>
                  </a:txBody>
                  <a:tcPr>
                    <a:solidFill>
                      <a:schemeClr val="accent1">
                        <a:lumMod val="20000"/>
                        <a:lumOff val="80000"/>
                      </a:schemeClr>
                    </a:solidFill>
                  </a:tcPr>
                </a:tc>
                <a:tc>
                  <a:txBody>
                    <a:bodyPr/>
                    <a:lstStyle/>
                    <a:p>
                      <a:r>
                        <a:rPr lang="en-US" dirty="0" smtClean="0"/>
                        <a:t>5</a:t>
                      </a:r>
                      <a:endParaRPr lang="en-US" dirty="0"/>
                    </a:p>
                  </a:txBody>
                  <a:tcPr>
                    <a:solidFill>
                      <a:schemeClr val="accent1">
                        <a:lumMod val="20000"/>
                        <a:lumOff val="80000"/>
                      </a:schemeClr>
                    </a:solidFill>
                  </a:tcPr>
                </a:tc>
              </a:tr>
              <a:tr h="370840">
                <a:tc>
                  <a:txBody>
                    <a:bodyPr/>
                    <a:lstStyle/>
                    <a:p>
                      <a:r>
                        <a:rPr lang="en-US" dirty="0" smtClean="0"/>
                        <a:t>Industry/Lab</a:t>
                      </a:r>
                      <a:endParaRPr lang="en-US" dirty="0"/>
                    </a:p>
                  </a:txBody>
                  <a:tcPr>
                    <a:solidFill>
                      <a:schemeClr val="accent1">
                        <a:lumMod val="20000"/>
                        <a:lumOff val="80000"/>
                      </a:schemeClr>
                    </a:solidFill>
                  </a:tcPr>
                </a:tc>
                <a:tc>
                  <a:txBody>
                    <a:bodyPr/>
                    <a:lstStyle/>
                    <a:p>
                      <a:r>
                        <a:rPr lang="en-US" dirty="0" smtClean="0"/>
                        <a:t>7</a:t>
                      </a:r>
                      <a:endParaRPr lang="en-US" dirty="0"/>
                    </a:p>
                  </a:txBody>
                  <a:tcPr>
                    <a:solidFill>
                      <a:schemeClr val="accent1">
                        <a:lumMod val="20000"/>
                        <a:lumOff val="80000"/>
                      </a:schemeClr>
                    </a:solidFill>
                  </a:tcPr>
                </a:tc>
                <a:tc>
                  <a:txBody>
                    <a:bodyPr/>
                    <a:lstStyle/>
                    <a:p>
                      <a:r>
                        <a:rPr lang="en-US" dirty="0" smtClean="0"/>
                        <a:t>1</a:t>
                      </a:r>
                      <a:endParaRPr lang="en-US" dirty="0"/>
                    </a:p>
                  </a:txBody>
                  <a:tcPr>
                    <a:solidFill>
                      <a:schemeClr val="accent1">
                        <a:lumMod val="20000"/>
                        <a:lumOff val="80000"/>
                      </a:schemeClr>
                    </a:solidFill>
                  </a:tcPr>
                </a:tc>
                <a:tc>
                  <a:txBody>
                    <a:bodyPr/>
                    <a:lstStyle/>
                    <a:p>
                      <a:r>
                        <a:rPr lang="en-US" dirty="0" smtClean="0"/>
                        <a:t>3</a:t>
                      </a:r>
                      <a:endParaRPr lang="en-US" dirty="0"/>
                    </a:p>
                  </a:txBody>
                  <a:tcPr>
                    <a:solidFill>
                      <a:schemeClr val="accent1">
                        <a:lumMod val="20000"/>
                        <a:lumOff val="80000"/>
                      </a:schemeClr>
                    </a:solidFill>
                  </a:tcPr>
                </a:tc>
              </a:tr>
              <a:tr h="370840">
                <a:tc>
                  <a:txBody>
                    <a:bodyPr/>
                    <a:lstStyle/>
                    <a:p>
                      <a:r>
                        <a:rPr lang="en-US" dirty="0" smtClean="0"/>
                        <a:t>Other</a:t>
                      </a:r>
                      <a:endParaRPr lang="en-US" dirty="0"/>
                    </a:p>
                  </a:txBody>
                  <a:tcPr>
                    <a:solidFill>
                      <a:schemeClr val="accent1">
                        <a:lumMod val="20000"/>
                        <a:lumOff val="80000"/>
                      </a:schemeClr>
                    </a:solidFill>
                  </a:tcPr>
                </a:tc>
                <a:tc>
                  <a:txBody>
                    <a:bodyPr/>
                    <a:lstStyle/>
                    <a:p>
                      <a:r>
                        <a:rPr lang="en-US" dirty="0" smtClean="0"/>
                        <a:t>0</a:t>
                      </a:r>
                      <a:endParaRPr lang="en-US" dirty="0"/>
                    </a:p>
                  </a:txBody>
                  <a:tcPr>
                    <a:solidFill>
                      <a:schemeClr val="accent1">
                        <a:lumMod val="20000"/>
                        <a:lumOff val="80000"/>
                      </a:schemeClr>
                    </a:solidFill>
                  </a:tcPr>
                </a:tc>
                <a:tc>
                  <a:txBody>
                    <a:bodyPr/>
                    <a:lstStyle/>
                    <a:p>
                      <a:r>
                        <a:rPr lang="en-US" dirty="0" smtClean="0"/>
                        <a:t>0</a:t>
                      </a:r>
                      <a:endParaRPr lang="en-US" dirty="0"/>
                    </a:p>
                  </a:txBody>
                  <a:tcPr>
                    <a:solidFill>
                      <a:schemeClr val="accent1">
                        <a:lumMod val="20000"/>
                        <a:lumOff val="80000"/>
                      </a:schemeClr>
                    </a:solidFill>
                  </a:tcPr>
                </a:tc>
                <a:tc>
                  <a:txBody>
                    <a:bodyPr/>
                    <a:lstStyle/>
                    <a:p>
                      <a:r>
                        <a:rPr lang="en-US" dirty="0" smtClean="0"/>
                        <a:t>0</a:t>
                      </a:r>
                      <a:endParaRPr lang="en-US" dirty="0"/>
                    </a:p>
                  </a:txBody>
                  <a:tcPr>
                    <a:solidFill>
                      <a:schemeClr val="accent1">
                        <a:lumMod val="20000"/>
                        <a:lumOff val="80000"/>
                      </a:schemeClr>
                    </a:solidFill>
                  </a:tcPr>
                </a:tc>
              </a:tr>
              <a:tr h="370840">
                <a:tc>
                  <a:txBody>
                    <a:bodyPr/>
                    <a:lstStyle/>
                    <a:p>
                      <a:r>
                        <a:rPr lang="en-US" b="1" dirty="0" smtClean="0"/>
                        <a:t>Totals</a:t>
                      </a:r>
                      <a:endParaRPr lang="en-US" b="1" dirty="0"/>
                    </a:p>
                  </a:txBody>
                  <a:tcPr>
                    <a:solidFill>
                      <a:schemeClr val="accent1">
                        <a:lumMod val="20000"/>
                        <a:lumOff val="80000"/>
                      </a:schemeClr>
                    </a:solidFill>
                  </a:tcPr>
                </a:tc>
                <a:tc>
                  <a:txBody>
                    <a:bodyPr/>
                    <a:lstStyle/>
                    <a:p>
                      <a:r>
                        <a:rPr lang="en-US" b="1" dirty="0" smtClean="0"/>
                        <a:t>21</a:t>
                      </a:r>
                      <a:endParaRPr lang="en-US" b="1" dirty="0"/>
                    </a:p>
                  </a:txBody>
                  <a:tcPr>
                    <a:solidFill>
                      <a:schemeClr val="accent1">
                        <a:lumMod val="20000"/>
                        <a:lumOff val="80000"/>
                      </a:schemeClr>
                    </a:solidFill>
                  </a:tcPr>
                </a:tc>
                <a:tc>
                  <a:txBody>
                    <a:bodyPr/>
                    <a:lstStyle/>
                    <a:p>
                      <a:r>
                        <a:rPr lang="en-US" b="1" dirty="0" smtClean="0"/>
                        <a:t>5</a:t>
                      </a:r>
                      <a:endParaRPr lang="en-US" b="1" dirty="0"/>
                    </a:p>
                  </a:txBody>
                  <a:tcPr>
                    <a:solidFill>
                      <a:schemeClr val="accent1">
                        <a:lumMod val="20000"/>
                        <a:lumOff val="80000"/>
                      </a:schemeClr>
                    </a:solidFill>
                  </a:tcPr>
                </a:tc>
                <a:tc>
                  <a:txBody>
                    <a:bodyPr/>
                    <a:lstStyle/>
                    <a:p>
                      <a:r>
                        <a:rPr lang="en-US" b="1" dirty="0" smtClean="0"/>
                        <a:t>12</a:t>
                      </a:r>
                      <a:endParaRPr lang="en-US" b="1" dirty="0"/>
                    </a:p>
                  </a:txBody>
                  <a:tcPr>
                    <a:solidFill>
                      <a:schemeClr val="accent1">
                        <a:lumMod val="20000"/>
                        <a:lumOff val="80000"/>
                      </a:schemeClr>
                    </a:solidFill>
                  </a:tcPr>
                </a:tc>
              </a:tr>
            </a:tbl>
          </a:graphicData>
        </a:graphic>
      </p:graphicFrame>
      <p:sp>
        <p:nvSpPr>
          <p:cNvPr id="4" name="TextBox 3"/>
          <p:cNvSpPr txBox="1"/>
          <p:nvPr/>
        </p:nvSpPr>
        <p:spPr>
          <a:xfrm>
            <a:off x="228600" y="5029200"/>
            <a:ext cx="7462299" cy="369332"/>
          </a:xfrm>
          <a:prstGeom prst="rect">
            <a:avLst/>
          </a:prstGeom>
          <a:noFill/>
        </p:spPr>
        <p:txBody>
          <a:bodyPr wrap="none" rtlCol="0">
            <a:spAutoFit/>
          </a:bodyPr>
          <a:lstStyle/>
          <a:p>
            <a:r>
              <a:rPr lang="en-US" sz="1800" dirty="0" smtClean="0">
                <a:latin typeface="+mn-lt"/>
              </a:rPr>
              <a:t>^ includes at least one GC training associate/assistant program director</a:t>
            </a:r>
            <a:endParaRPr lang="en-US" sz="1800" dirty="0">
              <a:latin typeface="+mn-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3669159"/>
              </p:ext>
            </p:extLst>
          </p:nvPr>
        </p:nvGraphicFramePr>
        <p:xfrm>
          <a:off x="457200" y="1905000"/>
          <a:ext cx="8458200" cy="3246120"/>
        </p:xfrm>
        <a:graphic>
          <a:graphicData uri="http://schemas.openxmlformats.org/drawingml/2006/table">
            <a:tbl>
              <a:tblPr firstRow="1" bandRow="1">
                <a:tableStyleId>{5C22544A-7EE6-4342-B048-85BDC9FD1C3A}</a:tableStyleId>
              </a:tblPr>
              <a:tblGrid>
                <a:gridCol w="2743200"/>
                <a:gridCol w="1905000"/>
                <a:gridCol w="1695450"/>
                <a:gridCol w="2114550"/>
              </a:tblGrid>
              <a:tr h="751840">
                <a:tc>
                  <a:txBody>
                    <a:bodyPr/>
                    <a:lstStyle/>
                    <a:p>
                      <a:r>
                        <a:rPr lang="en-US" sz="2800" dirty="0" smtClean="0">
                          <a:solidFill>
                            <a:srgbClr val="FFFF00"/>
                          </a:solidFill>
                        </a:rPr>
                        <a:t>SPECIALTY</a:t>
                      </a:r>
                      <a:endParaRPr lang="en-US" sz="2800" dirty="0">
                        <a:solidFill>
                          <a:srgbClr val="FFFF00"/>
                        </a:solidFill>
                      </a:endParaRPr>
                    </a:p>
                  </a:txBody>
                  <a:tcPr/>
                </a:tc>
                <a:tc>
                  <a:txBody>
                    <a:bodyPr/>
                    <a:lstStyle/>
                    <a:p>
                      <a:r>
                        <a:rPr lang="en-US" dirty="0" smtClean="0"/>
                        <a:t>NOMINEES</a:t>
                      </a:r>
                      <a:endParaRPr lang="en-US" dirty="0"/>
                    </a:p>
                  </a:txBody>
                  <a:tcPr/>
                </a:tc>
                <a:tc>
                  <a:txBody>
                    <a:bodyPr/>
                    <a:lstStyle/>
                    <a:p>
                      <a:r>
                        <a:rPr lang="en-US" dirty="0" smtClean="0"/>
                        <a:t>SLATED</a:t>
                      </a:r>
                      <a:endParaRPr lang="en-US" dirty="0"/>
                    </a:p>
                  </a:txBody>
                  <a:tcPr/>
                </a:tc>
                <a:tc>
                  <a:txBody>
                    <a:bodyPr/>
                    <a:lstStyle/>
                    <a:p>
                      <a:r>
                        <a:rPr lang="en-US" dirty="0" smtClean="0"/>
                        <a:t>2016</a:t>
                      </a:r>
                      <a:r>
                        <a:rPr lang="en-US" baseline="0" dirty="0" smtClean="0"/>
                        <a:t> BOD</a:t>
                      </a:r>
                      <a:endParaRPr lang="en-US" dirty="0"/>
                    </a:p>
                  </a:txBody>
                  <a:tcPr/>
                </a:tc>
              </a:tr>
              <a:tr h="370840">
                <a:tc>
                  <a:txBody>
                    <a:bodyPr/>
                    <a:lstStyle/>
                    <a:p>
                      <a:r>
                        <a:rPr lang="en-US" dirty="0" smtClean="0"/>
                        <a:t>Cancer</a:t>
                      </a:r>
                      <a:endParaRPr lang="en-US" dirty="0"/>
                    </a:p>
                  </a:txBody>
                  <a:tcPr>
                    <a:solidFill>
                      <a:schemeClr val="accent1">
                        <a:lumMod val="20000"/>
                        <a:lumOff val="80000"/>
                      </a:schemeClr>
                    </a:solidFill>
                  </a:tcPr>
                </a:tc>
                <a:tc>
                  <a:txBody>
                    <a:bodyPr/>
                    <a:lstStyle/>
                    <a:p>
                      <a:r>
                        <a:rPr lang="en-US" dirty="0" smtClean="0"/>
                        <a:t>5</a:t>
                      </a:r>
                      <a:endParaRPr lang="en-US" dirty="0"/>
                    </a:p>
                  </a:txBody>
                  <a:tcPr>
                    <a:solidFill>
                      <a:schemeClr val="accent1">
                        <a:lumMod val="20000"/>
                        <a:lumOff val="80000"/>
                      </a:schemeClr>
                    </a:solidFill>
                  </a:tcPr>
                </a:tc>
                <a:tc>
                  <a:txBody>
                    <a:bodyPr/>
                    <a:lstStyle/>
                    <a:p>
                      <a:r>
                        <a:rPr lang="en-US" dirty="0" smtClean="0"/>
                        <a:t>2</a:t>
                      </a:r>
                      <a:endParaRPr lang="en-US" dirty="0"/>
                    </a:p>
                  </a:txBody>
                  <a:tcPr>
                    <a:solidFill>
                      <a:schemeClr val="accent1">
                        <a:lumMod val="20000"/>
                        <a:lumOff val="80000"/>
                      </a:schemeClr>
                    </a:solidFill>
                  </a:tcPr>
                </a:tc>
                <a:tc>
                  <a:txBody>
                    <a:bodyPr/>
                    <a:lstStyle/>
                    <a:p>
                      <a:r>
                        <a:rPr lang="en-US" dirty="0" smtClean="0"/>
                        <a:t>4</a:t>
                      </a:r>
                      <a:endParaRPr lang="en-US" dirty="0"/>
                    </a:p>
                  </a:txBody>
                  <a:tcPr>
                    <a:solidFill>
                      <a:schemeClr val="accent1">
                        <a:lumMod val="20000"/>
                        <a:lumOff val="80000"/>
                      </a:schemeClr>
                    </a:solidFill>
                  </a:tcPr>
                </a:tc>
              </a:tr>
              <a:tr h="370840">
                <a:tc>
                  <a:txBody>
                    <a:bodyPr/>
                    <a:lstStyle/>
                    <a:p>
                      <a:r>
                        <a:rPr lang="en-US" dirty="0" smtClean="0"/>
                        <a:t>Pediatric</a:t>
                      </a:r>
                      <a:endParaRPr lang="en-US" dirty="0"/>
                    </a:p>
                  </a:txBody>
                  <a:tcPr>
                    <a:solidFill>
                      <a:schemeClr val="accent1">
                        <a:lumMod val="20000"/>
                        <a:lumOff val="80000"/>
                      </a:schemeClr>
                    </a:solidFill>
                  </a:tcPr>
                </a:tc>
                <a:tc>
                  <a:txBody>
                    <a:bodyPr/>
                    <a:lstStyle/>
                    <a:p>
                      <a:r>
                        <a:rPr lang="en-US" dirty="0" smtClean="0"/>
                        <a:t>4</a:t>
                      </a:r>
                      <a:endParaRPr lang="en-US" dirty="0"/>
                    </a:p>
                  </a:txBody>
                  <a:tcPr>
                    <a:solidFill>
                      <a:schemeClr val="accent1">
                        <a:lumMod val="20000"/>
                        <a:lumOff val="80000"/>
                      </a:schemeClr>
                    </a:solidFill>
                  </a:tcPr>
                </a:tc>
                <a:tc>
                  <a:txBody>
                    <a:bodyPr/>
                    <a:lstStyle/>
                    <a:p>
                      <a:endParaRPr lang="en-US" dirty="0"/>
                    </a:p>
                  </a:txBody>
                  <a:tcPr>
                    <a:solidFill>
                      <a:schemeClr val="accent1">
                        <a:lumMod val="20000"/>
                        <a:lumOff val="80000"/>
                      </a:schemeClr>
                    </a:solidFill>
                  </a:tcPr>
                </a:tc>
                <a:tc>
                  <a:txBody>
                    <a:bodyPr/>
                    <a:lstStyle/>
                    <a:p>
                      <a:r>
                        <a:rPr lang="en-US" dirty="0" smtClean="0"/>
                        <a:t>1</a:t>
                      </a:r>
                      <a:endParaRPr lang="en-US" dirty="0"/>
                    </a:p>
                  </a:txBody>
                  <a:tcPr>
                    <a:solidFill>
                      <a:schemeClr val="accent1">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Prenatal</a:t>
                      </a:r>
                    </a:p>
                  </a:txBody>
                  <a:tcPr>
                    <a:solidFill>
                      <a:schemeClr val="accent1">
                        <a:lumMod val="20000"/>
                        <a:lumOff val="80000"/>
                      </a:schemeClr>
                    </a:solidFill>
                  </a:tcPr>
                </a:tc>
                <a:tc>
                  <a:txBody>
                    <a:bodyPr/>
                    <a:lstStyle/>
                    <a:p>
                      <a:r>
                        <a:rPr lang="en-US" dirty="0" smtClean="0"/>
                        <a:t>6</a:t>
                      </a:r>
                      <a:endParaRPr lang="en-US" dirty="0"/>
                    </a:p>
                  </a:txBody>
                  <a:tcPr>
                    <a:solidFill>
                      <a:schemeClr val="accent1">
                        <a:lumMod val="20000"/>
                        <a:lumOff val="80000"/>
                      </a:schemeClr>
                    </a:solidFill>
                  </a:tcPr>
                </a:tc>
                <a:tc>
                  <a:txBody>
                    <a:bodyPr/>
                    <a:lstStyle/>
                    <a:p>
                      <a:r>
                        <a:rPr lang="en-US" dirty="0" smtClean="0"/>
                        <a:t>1</a:t>
                      </a:r>
                      <a:endParaRPr lang="en-US" dirty="0"/>
                    </a:p>
                  </a:txBody>
                  <a:tcPr>
                    <a:solidFill>
                      <a:schemeClr val="accent1">
                        <a:lumMod val="20000"/>
                        <a:lumOff val="80000"/>
                      </a:schemeClr>
                    </a:solidFill>
                  </a:tcPr>
                </a:tc>
                <a:tc>
                  <a:txBody>
                    <a:bodyPr/>
                    <a:lstStyle/>
                    <a:p>
                      <a:r>
                        <a:rPr lang="en-US" dirty="0" smtClean="0"/>
                        <a:t>2</a:t>
                      </a:r>
                      <a:endParaRPr lang="en-US" dirty="0"/>
                    </a:p>
                  </a:txBody>
                  <a:tcPr>
                    <a:solidFill>
                      <a:schemeClr val="accent1">
                        <a:lumMod val="20000"/>
                        <a:lumOff val="80000"/>
                      </a:schemeClr>
                    </a:solidFill>
                  </a:tcPr>
                </a:tc>
              </a:tr>
              <a:tr h="370840">
                <a:tc>
                  <a:txBody>
                    <a:bodyPr/>
                    <a:lstStyle/>
                    <a:p>
                      <a:r>
                        <a:rPr lang="en-US" dirty="0" smtClean="0"/>
                        <a:t>Personalized medicine/WGS</a:t>
                      </a:r>
                      <a:endParaRPr lang="en-US" dirty="0"/>
                    </a:p>
                  </a:txBody>
                  <a:tcPr>
                    <a:solidFill>
                      <a:schemeClr val="accent1">
                        <a:lumMod val="20000"/>
                        <a:lumOff val="80000"/>
                      </a:schemeClr>
                    </a:solidFill>
                  </a:tcPr>
                </a:tc>
                <a:tc>
                  <a:txBody>
                    <a:bodyPr/>
                    <a:lstStyle/>
                    <a:p>
                      <a:r>
                        <a:rPr lang="en-US" dirty="0" smtClean="0"/>
                        <a:t>2</a:t>
                      </a:r>
                      <a:endParaRPr lang="en-US" dirty="0"/>
                    </a:p>
                  </a:txBody>
                  <a:tcPr>
                    <a:solidFill>
                      <a:schemeClr val="accent1">
                        <a:lumMod val="20000"/>
                        <a:lumOff val="80000"/>
                      </a:schemeClr>
                    </a:solidFill>
                  </a:tcPr>
                </a:tc>
                <a:tc>
                  <a:txBody>
                    <a:bodyPr/>
                    <a:lstStyle/>
                    <a:p>
                      <a:r>
                        <a:rPr lang="en-US" dirty="0" smtClean="0"/>
                        <a:t>1</a:t>
                      </a:r>
                      <a:endParaRPr lang="en-US" dirty="0"/>
                    </a:p>
                  </a:txBody>
                  <a:tcPr>
                    <a:solidFill>
                      <a:schemeClr val="accent1">
                        <a:lumMod val="20000"/>
                        <a:lumOff val="80000"/>
                      </a:schemeClr>
                    </a:solidFill>
                  </a:tcPr>
                </a:tc>
                <a:tc>
                  <a:txBody>
                    <a:bodyPr/>
                    <a:lstStyle/>
                    <a:p>
                      <a:r>
                        <a:rPr lang="en-US" dirty="0" smtClean="0"/>
                        <a:t>2</a:t>
                      </a:r>
                      <a:endParaRPr lang="en-US" dirty="0"/>
                    </a:p>
                  </a:txBody>
                  <a:tcPr>
                    <a:solidFill>
                      <a:schemeClr val="accent1">
                        <a:lumMod val="20000"/>
                        <a:lumOff val="80000"/>
                      </a:schemeClr>
                    </a:solidFill>
                  </a:tcPr>
                </a:tc>
              </a:tr>
              <a:tr h="370840">
                <a:tc>
                  <a:txBody>
                    <a:bodyPr/>
                    <a:lstStyle/>
                    <a:p>
                      <a:r>
                        <a:rPr lang="en-US" dirty="0" smtClean="0"/>
                        <a:t>Other</a:t>
                      </a:r>
                      <a:endParaRPr lang="en-US" dirty="0"/>
                    </a:p>
                  </a:txBody>
                  <a:tcPr>
                    <a:solidFill>
                      <a:schemeClr val="accent1">
                        <a:lumMod val="20000"/>
                        <a:lumOff val="80000"/>
                      </a:schemeClr>
                    </a:solidFill>
                  </a:tcPr>
                </a:tc>
                <a:tc>
                  <a:txBody>
                    <a:bodyPr/>
                    <a:lstStyle/>
                    <a:p>
                      <a:r>
                        <a:rPr lang="en-US" dirty="0" smtClean="0"/>
                        <a:t>4</a:t>
                      </a:r>
                      <a:endParaRPr lang="en-US" dirty="0"/>
                    </a:p>
                  </a:txBody>
                  <a:tcPr>
                    <a:solidFill>
                      <a:schemeClr val="accent1">
                        <a:lumMod val="20000"/>
                        <a:lumOff val="80000"/>
                      </a:schemeClr>
                    </a:solidFill>
                  </a:tcPr>
                </a:tc>
                <a:tc>
                  <a:txBody>
                    <a:bodyPr/>
                    <a:lstStyle/>
                    <a:p>
                      <a:r>
                        <a:rPr lang="en-US" dirty="0" smtClean="0"/>
                        <a:t>1</a:t>
                      </a:r>
                      <a:endParaRPr lang="en-US" dirty="0"/>
                    </a:p>
                  </a:txBody>
                  <a:tcPr>
                    <a:solidFill>
                      <a:schemeClr val="accent1">
                        <a:lumMod val="20000"/>
                        <a:lumOff val="80000"/>
                      </a:schemeClr>
                    </a:solidFill>
                  </a:tcPr>
                </a:tc>
                <a:tc>
                  <a:txBody>
                    <a:bodyPr/>
                    <a:lstStyle/>
                    <a:p>
                      <a:r>
                        <a:rPr lang="en-US" dirty="0" smtClean="0"/>
                        <a:t>3</a:t>
                      </a:r>
                      <a:endParaRPr lang="en-US" dirty="0"/>
                    </a:p>
                  </a:txBody>
                  <a:tcPr>
                    <a:solidFill>
                      <a:schemeClr val="accent1">
                        <a:lumMod val="20000"/>
                        <a:lumOff val="80000"/>
                      </a:schemeClr>
                    </a:solidFill>
                  </a:tcPr>
                </a:tc>
              </a:tr>
              <a:tr h="370840">
                <a:tc>
                  <a:txBody>
                    <a:bodyPr/>
                    <a:lstStyle/>
                    <a:p>
                      <a:r>
                        <a:rPr lang="en-US" b="1" dirty="0" smtClean="0"/>
                        <a:t>Totals</a:t>
                      </a:r>
                      <a:endParaRPr lang="en-US" b="1" dirty="0"/>
                    </a:p>
                  </a:txBody>
                  <a:tcPr>
                    <a:solidFill>
                      <a:schemeClr val="accent1">
                        <a:lumMod val="20000"/>
                        <a:lumOff val="80000"/>
                      </a:schemeClr>
                    </a:solidFill>
                  </a:tcPr>
                </a:tc>
                <a:tc>
                  <a:txBody>
                    <a:bodyPr/>
                    <a:lstStyle/>
                    <a:p>
                      <a:r>
                        <a:rPr lang="en-US" b="1" dirty="0" smtClean="0"/>
                        <a:t>21</a:t>
                      </a:r>
                      <a:endParaRPr lang="en-US" b="1" dirty="0"/>
                    </a:p>
                  </a:txBody>
                  <a:tcPr>
                    <a:solidFill>
                      <a:schemeClr val="accent1">
                        <a:lumMod val="20000"/>
                        <a:lumOff val="80000"/>
                      </a:schemeClr>
                    </a:solidFill>
                  </a:tcPr>
                </a:tc>
                <a:tc>
                  <a:txBody>
                    <a:bodyPr/>
                    <a:lstStyle/>
                    <a:p>
                      <a:r>
                        <a:rPr lang="en-US" b="1" dirty="0" smtClean="0"/>
                        <a:t>5</a:t>
                      </a:r>
                      <a:endParaRPr lang="en-US" b="1" dirty="0"/>
                    </a:p>
                  </a:txBody>
                  <a:tcPr>
                    <a:solidFill>
                      <a:schemeClr val="accent1">
                        <a:lumMod val="20000"/>
                        <a:lumOff val="80000"/>
                      </a:schemeClr>
                    </a:solidFill>
                  </a:tcPr>
                </a:tc>
                <a:tc>
                  <a:txBody>
                    <a:bodyPr/>
                    <a:lstStyle/>
                    <a:p>
                      <a:r>
                        <a:rPr lang="en-US" b="1" dirty="0" smtClean="0"/>
                        <a:t>12</a:t>
                      </a:r>
                      <a:endParaRPr lang="en-US" b="1" dirty="0"/>
                    </a:p>
                  </a:txBody>
                  <a:tcPr>
                    <a:solidFill>
                      <a:schemeClr val="accent1">
                        <a:lumMod val="20000"/>
                        <a:lumOff val="80000"/>
                      </a:schemeClr>
                    </a:solidFill>
                  </a:tcPr>
                </a:tc>
              </a:tr>
            </a:tbl>
          </a:graphicData>
        </a:graphic>
      </p:graphicFrame>
      <p:sp>
        <p:nvSpPr>
          <p:cNvPr id="3" name="Title 1"/>
          <p:cNvSpPr>
            <a:spLocks noGrp="1"/>
          </p:cNvSpPr>
          <p:nvPr>
            <p:ph type="title"/>
          </p:nvPr>
        </p:nvSpPr>
        <p:spPr>
          <a:xfrm>
            <a:off x="381000" y="533400"/>
            <a:ext cx="8458200" cy="685800"/>
          </a:xfrm>
        </p:spPr>
        <p:txBody>
          <a:bodyPr/>
          <a:lstStyle/>
          <a:p>
            <a:r>
              <a:rPr lang="en-US" dirty="0" smtClean="0"/>
              <a:t>Data from 2015 nominations/election</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extLst>
              <p:ext uri="{D42A27DB-BD31-4B8C-83A1-F6EECF244321}">
                <p14:modId xmlns:p14="http://schemas.microsoft.com/office/powerpoint/2010/main" val="2950528033"/>
              </p:ext>
            </p:extLst>
          </p:nvPr>
        </p:nvGraphicFramePr>
        <p:xfrm>
          <a:off x="304800" y="609600"/>
          <a:ext cx="6096000" cy="2976880"/>
        </p:xfrm>
        <a:graphic>
          <a:graphicData uri="http://schemas.openxmlformats.org/drawingml/2006/table">
            <a:tbl>
              <a:tblPr firstRow="1" bandRow="1">
                <a:tableStyleId>{5C22544A-7EE6-4342-B048-85BDC9FD1C3A}</a:tableStyleId>
              </a:tblPr>
              <a:tblGrid>
                <a:gridCol w="1828800"/>
                <a:gridCol w="1524000"/>
                <a:gridCol w="1219200"/>
                <a:gridCol w="1524000"/>
              </a:tblGrid>
              <a:tr h="751840">
                <a:tc>
                  <a:txBody>
                    <a:bodyPr/>
                    <a:lstStyle/>
                    <a:p>
                      <a:r>
                        <a:rPr lang="en-US" sz="2800" dirty="0" smtClean="0">
                          <a:solidFill>
                            <a:srgbClr val="FFFF00"/>
                          </a:solidFill>
                        </a:rPr>
                        <a:t>REGION</a:t>
                      </a:r>
                      <a:endParaRPr lang="en-US" sz="2800" dirty="0">
                        <a:solidFill>
                          <a:srgbClr val="FFFF00"/>
                        </a:solidFill>
                      </a:endParaRPr>
                    </a:p>
                  </a:txBody>
                  <a:tcPr/>
                </a:tc>
                <a:tc>
                  <a:txBody>
                    <a:bodyPr/>
                    <a:lstStyle/>
                    <a:p>
                      <a:r>
                        <a:rPr lang="en-US" dirty="0" smtClean="0">
                          <a:solidFill>
                            <a:schemeClr val="bg1"/>
                          </a:solidFill>
                        </a:rPr>
                        <a:t>NOMINEES</a:t>
                      </a:r>
                      <a:endParaRPr lang="en-US" dirty="0">
                        <a:solidFill>
                          <a:schemeClr val="bg1"/>
                        </a:solidFill>
                      </a:endParaRPr>
                    </a:p>
                  </a:txBody>
                  <a:tcPr/>
                </a:tc>
                <a:tc>
                  <a:txBody>
                    <a:bodyPr/>
                    <a:lstStyle/>
                    <a:p>
                      <a:r>
                        <a:rPr lang="en-US" dirty="0" smtClean="0">
                          <a:solidFill>
                            <a:schemeClr val="bg1"/>
                          </a:solidFill>
                        </a:rPr>
                        <a:t>SLATED</a:t>
                      </a:r>
                      <a:endParaRPr lang="en-US" dirty="0">
                        <a:solidFill>
                          <a:schemeClr val="bg1"/>
                        </a:solidFill>
                      </a:endParaRPr>
                    </a:p>
                  </a:txBody>
                  <a:tcPr/>
                </a:tc>
                <a:tc>
                  <a:txBody>
                    <a:bodyPr/>
                    <a:lstStyle/>
                    <a:p>
                      <a:r>
                        <a:rPr lang="en-US" dirty="0" smtClean="0">
                          <a:solidFill>
                            <a:schemeClr val="bg1"/>
                          </a:solidFill>
                        </a:rPr>
                        <a:t>2016</a:t>
                      </a:r>
                      <a:r>
                        <a:rPr lang="en-US" baseline="0" dirty="0" smtClean="0">
                          <a:solidFill>
                            <a:schemeClr val="bg1"/>
                          </a:solidFill>
                        </a:rPr>
                        <a:t> BOD</a:t>
                      </a:r>
                      <a:endParaRPr lang="en-US" dirty="0">
                        <a:solidFill>
                          <a:schemeClr val="bg1"/>
                        </a:solidFill>
                      </a:endParaRPr>
                    </a:p>
                  </a:txBody>
                  <a:tcPr/>
                </a:tc>
              </a:tr>
              <a:tr h="370840">
                <a:tc>
                  <a:txBody>
                    <a:bodyPr/>
                    <a:lstStyle/>
                    <a:p>
                      <a:r>
                        <a:rPr lang="en-US" dirty="0" smtClean="0"/>
                        <a:t>1</a:t>
                      </a:r>
                      <a:endParaRPr lang="en-US" dirty="0"/>
                    </a:p>
                  </a:txBody>
                  <a:tcPr>
                    <a:solidFill>
                      <a:schemeClr val="accent1">
                        <a:lumMod val="20000"/>
                        <a:lumOff val="80000"/>
                      </a:schemeClr>
                    </a:solidFill>
                  </a:tcPr>
                </a:tc>
                <a:tc>
                  <a:txBody>
                    <a:bodyPr/>
                    <a:lstStyle/>
                    <a:p>
                      <a:r>
                        <a:rPr lang="en-US" dirty="0" smtClean="0"/>
                        <a:t>1</a:t>
                      </a:r>
                      <a:endParaRPr lang="en-US" dirty="0"/>
                    </a:p>
                  </a:txBody>
                  <a:tcPr>
                    <a:solidFill>
                      <a:schemeClr val="accent1">
                        <a:lumMod val="20000"/>
                        <a:lumOff val="80000"/>
                      </a:schemeClr>
                    </a:solidFill>
                  </a:tcPr>
                </a:tc>
                <a:tc>
                  <a:txBody>
                    <a:bodyPr/>
                    <a:lstStyle/>
                    <a:p>
                      <a:r>
                        <a:rPr lang="en-US" dirty="0" smtClean="0"/>
                        <a:t>1</a:t>
                      </a:r>
                      <a:endParaRPr lang="en-US" dirty="0"/>
                    </a:p>
                  </a:txBody>
                  <a:tcPr>
                    <a:solidFill>
                      <a:schemeClr val="accent1">
                        <a:lumMod val="20000"/>
                        <a:lumOff val="80000"/>
                      </a:schemeClr>
                    </a:solidFill>
                  </a:tcPr>
                </a:tc>
                <a:tc>
                  <a:txBody>
                    <a:bodyPr/>
                    <a:lstStyle/>
                    <a:p>
                      <a:r>
                        <a:rPr lang="en-US" dirty="0" smtClean="0"/>
                        <a:t>2</a:t>
                      </a:r>
                      <a:endParaRPr lang="en-US" dirty="0"/>
                    </a:p>
                  </a:txBody>
                  <a:tcPr>
                    <a:solidFill>
                      <a:schemeClr val="accent1">
                        <a:lumMod val="20000"/>
                        <a:lumOff val="80000"/>
                      </a:schemeClr>
                    </a:solidFill>
                  </a:tcPr>
                </a:tc>
              </a:tr>
              <a:tr h="370840">
                <a:tc>
                  <a:txBody>
                    <a:bodyPr/>
                    <a:lstStyle/>
                    <a:p>
                      <a:r>
                        <a:rPr lang="en-US" dirty="0" smtClean="0"/>
                        <a:t>2</a:t>
                      </a:r>
                      <a:endParaRPr lang="en-US" dirty="0"/>
                    </a:p>
                  </a:txBody>
                  <a:tcPr>
                    <a:solidFill>
                      <a:schemeClr val="accent1">
                        <a:lumMod val="20000"/>
                        <a:lumOff val="80000"/>
                      </a:schemeClr>
                    </a:solidFill>
                  </a:tcPr>
                </a:tc>
                <a:tc>
                  <a:txBody>
                    <a:bodyPr/>
                    <a:lstStyle/>
                    <a:p>
                      <a:r>
                        <a:rPr lang="en-US" dirty="0" smtClean="0"/>
                        <a:t>2</a:t>
                      </a:r>
                      <a:endParaRPr lang="en-US" dirty="0"/>
                    </a:p>
                  </a:txBody>
                  <a:tcPr>
                    <a:solidFill>
                      <a:schemeClr val="accent1">
                        <a:lumMod val="20000"/>
                        <a:lumOff val="80000"/>
                      </a:schemeClr>
                    </a:solidFill>
                  </a:tcPr>
                </a:tc>
                <a:tc>
                  <a:txBody>
                    <a:bodyPr/>
                    <a:lstStyle/>
                    <a:p>
                      <a:r>
                        <a:rPr lang="en-US" dirty="0" smtClean="0"/>
                        <a:t>1</a:t>
                      </a:r>
                      <a:endParaRPr lang="en-US" dirty="0"/>
                    </a:p>
                  </a:txBody>
                  <a:tcPr>
                    <a:solidFill>
                      <a:schemeClr val="accent1">
                        <a:lumMod val="20000"/>
                        <a:lumOff val="80000"/>
                      </a:schemeClr>
                    </a:solidFill>
                  </a:tcPr>
                </a:tc>
                <a:tc>
                  <a:txBody>
                    <a:bodyPr/>
                    <a:lstStyle/>
                    <a:p>
                      <a:r>
                        <a:rPr lang="en-US" dirty="0" smtClean="0"/>
                        <a:t>2</a:t>
                      </a:r>
                      <a:endParaRPr lang="en-US" dirty="0"/>
                    </a:p>
                  </a:txBody>
                  <a:tcPr>
                    <a:solidFill>
                      <a:schemeClr val="accent1">
                        <a:lumMod val="20000"/>
                        <a:lumOff val="80000"/>
                      </a:schemeClr>
                    </a:solidFill>
                  </a:tcPr>
                </a:tc>
              </a:tr>
              <a:tr h="370840">
                <a:tc>
                  <a:txBody>
                    <a:bodyPr/>
                    <a:lstStyle/>
                    <a:p>
                      <a:r>
                        <a:rPr lang="en-US" dirty="0" smtClean="0"/>
                        <a:t>3</a:t>
                      </a:r>
                      <a:endParaRPr lang="en-US" dirty="0"/>
                    </a:p>
                  </a:txBody>
                  <a:tcPr>
                    <a:solidFill>
                      <a:schemeClr val="accent1">
                        <a:lumMod val="20000"/>
                        <a:lumOff val="80000"/>
                      </a:schemeClr>
                    </a:solidFill>
                  </a:tcPr>
                </a:tc>
                <a:tc>
                  <a:txBody>
                    <a:bodyPr/>
                    <a:lstStyle/>
                    <a:p>
                      <a:r>
                        <a:rPr lang="en-US" dirty="0" smtClean="0"/>
                        <a:t>0</a:t>
                      </a:r>
                      <a:endParaRPr lang="en-US" dirty="0"/>
                    </a:p>
                  </a:txBody>
                  <a:tcPr>
                    <a:solidFill>
                      <a:schemeClr val="accent1">
                        <a:lumMod val="20000"/>
                        <a:lumOff val="80000"/>
                      </a:schemeClr>
                    </a:solidFill>
                  </a:tcPr>
                </a:tc>
                <a:tc>
                  <a:txBody>
                    <a:bodyPr/>
                    <a:lstStyle/>
                    <a:p>
                      <a:r>
                        <a:rPr lang="en-US" dirty="0" smtClean="0"/>
                        <a:t>0</a:t>
                      </a:r>
                      <a:endParaRPr lang="en-US" dirty="0"/>
                    </a:p>
                  </a:txBody>
                  <a:tcPr>
                    <a:solidFill>
                      <a:schemeClr val="accent1">
                        <a:lumMod val="20000"/>
                        <a:lumOff val="80000"/>
                      </a:schemeClr>
                    </a:solidFill>
                  </a:tcPr>
                </a:tc>
                <a:tc>
                  <a:txBody>
                    <a:bodyPr/>
                    <a:lstStyle/>
                    <a:p>
                      <a:r>
                        <a:rPr lang="en-US" dirty="0" smtClean="0"/>
                        <a:t>1</a:t>
                      </a:r>
                      <a:endParaRPr lang="en-US" dirty="0"/>
                    </a:p>
                  </a:txBody>
                  <a:tcPr>
                    <a:solidFill>
                      <a:schemeClr val="accent1">
                        <a:lumMod val="20000"/>
                        <a:lumOff val="80000"/>
                      </a:schemeClr>
                    </a:solidFill>
                  </a:tcPr>
                </a:tc>
              </a:tr>
              <a:tr h="370840">
                <a:tc>
                  <a:txBody>
                    <a:bodyPr/>
                    <a:lstStyle/>
                    <a:p>
                      <a:r>
                        <a:rPr lang="en-US" dirty="0" smtClean="0"/>
                        <a:t>4</a:t>
                      </a:r>
                      <a:endParaRPr lang="en-US" dirty="0"/>
                    </a:p>
                  </a:txBody>
                  <a:tcPr>
                    <a:solidFill>
                      <a:schemeClr val="accent1">
                        <a:lumMod val="20000"/>
                        <a:lumOff val="80000"/>
                      </a:schemeClr>
                    </a:solidFill>
                  </a:tcPr>
                </a:tc>
                <a:tc>
                  <a:txBody>
                    <a:bodyPr/>
                    <a:lstStyle/>
                    <a:p>
                      <a:r>
                        <a:rPr lang="en-US" dirty="0" smtClean="0"/>
                        <a:t>8</a:t>
                      </a:r>
                      <a:endParaRPr lang="en-US" dirty="0"/>
                    </a:p>
                  </a:txBody>
                  <a:tcPr>
                    <a:solidFill>
                      <a:schemeClr val="accent1">
                        <a:lumMod val="20000"/>
                        <a:lumOff val="80000"/>
                      </a:schemeClr>
                    </a:solidFill>
                  </a:tcPr>
                </a:tc>
                <a:tc>
                  <a:txBody>
                    <a:bodyPr/>
                    <a:lstStyle/>
                    <a:p>
                      <a:r>
                        <a:rPr lang="en-US" dirty="0" smtClean="0"/>
                        <a:t>1</a:t>
                      </a:r>
                      <a:endParaRPr lang="en-US" dirty="0"/>
                    </a:p>
                  </a:txBody>
                  <a:tcPr>
                    <a:solidFill>
                      <a:schemeClr val="accent1">
                        <a:lumMod val="20000"/>
                        <a:lumOff val="80000"/>
                      </a:schemeClr>
                    </a:solidFill>
                  </a:tcPr>
                </a:tc>
                <a:tc>
                  <a:txBody>
                    <a:bodyPr/>
                    <a:lstStyle/>
                    <a:p>
                      <a:r>
                        <a:rPr lang="en-US" dirty="0" smtClean="0"/>
                        <a:t>2</a:t>
                      </a:r>
                      <a:endParaRPr lang="en-US" dirty="0"/>
                    </a:p>
                  </a:txBody>
                  <a:tcPr>
                    <a:solidFill>
                      <a:schemeClr val="accent1">
                        <a:lumMod val="20000"/>
                        <a:lumOff val="80000"/>
                      </a:schemeClr>
                    </a:solidFill>
                  </a:tcPr>
                </a:tc>
              </a:tr>
              <a:tr h="370840">
                <a:tc>
                  <a:txBody>
                    <a:bodyPr/>
                    <a:lstStyle/>
                    <a:p>
                      <a:r>
                        <a:rPr lang="en-US" dirty="0" smtClean="0"/>
                        <a:t>5</a:t>
                      </a:r>
                      <a:endParaRPr lang="en-US" dirty="0"/>
                    </a:p>
                  </a:txBody>
                  <a:tcPr>
                    <a:solidFill>
                      <a:schemeClr val="accent1">
                        <a:lumMod val="20000"/>
                        <a:lumOff val="80000"/>
                      </a:schemeClr>
                    </a:solidFill>
                  </a:tcPr>
                </a:tc>
                <a:tc>
                  <a:txBody>
                    <a:bodyPr/>
                    <a:lstStyle/>
                    <a:p>
                      <a:r>
                        <a:rPr lang="en-US" dirty="0" smtClean="0"/>
                        <a:t>5</a:t>
                      </a:r>
                      <a:endParaRPr lang="en-US" dirty="0"/>
                    </a:p>
                  </a:txBody>
                  <a:tcPr>
                    <a:solidFill>
                      <a:schemeClr val="accent1">
                        <a:lumMod val="20000"/>
                        <a:lumOff val="80000"/>
                      </a:schemeClr>
                    </a:solidFill>
                  </a:tcPr>
                </a:tc>
                <a:tc>
                  <a:txBody>
                    <a:bodyPr/>
                    <a:lstStyle/>
                    <a:p>
                      <a:r>
                        <a:rPr lang="en-US" dirty="0" smtClean="0"/>
                        <a:t>2</a:t>
                      </a:r>
                      <a:endParaRPr lang="en-US" dirty="0"/>
                    </a:p>
                  </a:txBody>
                  <a:tcPr>
                    <a:solidFill>
                      <a:schemeClr val="accent1">
                        <a:lumMod val="20000"/>
                        <a:lumOff val="80000"/>
                      </a:schemeClr>
                    </a:solidFill>
                  </a:tcPr>
                </a:tc>
                <a:tc>
                  <a:txBody>
                    <a:bodyPr/>
                    <a:lstStyle/>
                    <a:p>
                      <a:r>
                        <a:rPr lang="en-US" dirty="0" smtClean="0"/>
                        <a:t>4</a:t>
                      </a:r>
                      <a:endParaRPr lang="en-US" dirty="0"/>
                    </a:p>
                  </a:txBody>
                  <a:tcPr>
                    <a:solidFill>
                      <a:schemeClr val="accent1">
                        <a:lumMod val="20000"/>
                        <a:lumOff val="80000"/>
                      </a:schemeClr>
                    </a:solidFill>
                  </a:tcPr>
                </a:tc>
              </a:tr>
              <a:tr h="370840">
                <a:tc>
                  <a:txBody>
                    <a:bodyPr/>
                    <a:lstStyle/>
                    <a:p>
                      <a:r>
                        <a:rPr lang="en-US" dirty="0" smtClean="0"/>
                        <a:t>6</a:t>
                      </a:r>
                      <a:endParaRPr lang="en-US" dirty="0"/>
                    </a:p>
                  </a:txBody>
                  <a:tcPr>
                    <a:solidFill>
                      <a:schemeClr val="accent1">
                        <a:lumMod val="20000"/>
                        <a:lumOff val="80000"/>
                      </a:schemeClr>
                    </a:solidFill>
                  </a:tcPr>
                </a:tc>
                <a:tc>
                  <a:txBody>
                    <a:bodyPr/>
                    <a:lstStyle/>
                    <a:p>
                      <a:r>
                        <a:rPr lang="en-US" dirty="0" smtClean="0"/>
                        <a:t>5</a:t>
                      </a:r>
                      <a:endParaRPr lang="en-US" dirty="0"/>
                    </a:p>
                  </a:txBody>
                  <a:tcPr>
                    <a:solidFill>
                      <a:schemeClr val="accent1">
                        <a:lumMod val="20000"/>
                        <a:lumOff val="80000"/>
                      </a:schemeClr>
                    </a:solidFill>
                  </a:tcPr>
                </a:tc>
                <a:tc>
                  <a:txBody>
                    <a:bodyPr/>
                    <a:lstStyle/>
                    <a:p>
                      <a:r>
                        <a:rPr lang="en-US" dirty="0" smtClean="0"/>
                        <a:t>0</a:t>
                      </a:r>
                      <a:endParaRPr lang="en-US" dirty="0"/>
                    </a:p>
                  </a:txBody>
                  <a:tcPr>
                    <a:solidFill>
                      <a:schemeClr val="accent1">
                        <a:lumMod val="20000"/>
                        <a:lumOff val="80000"/>
                      </a:schemeClr>
                    </a:solidFill>
                  </a:tcPr>
                </a:tc>
                <a:tc>
                  <a:txBody>
                    <a:bodyPr/>
                    <a:lstStyle/>
                    <a:p>
                      <a:r>
                        <a:rPr lang="en-US" dirty="0" smtClean="0"/>
                        <a:t>1</a:t>
                      </a:r>
                      <a:endParaRPr lang="en-US" dirty="0"/>
                    </a:p>
                  </a:txBody>
                  <a:tcPr>
                    <a:solidFill>
                      <a:schemeClr val="accent1">
                        <a:lumMod val="20000"/>
                        <a:lumOff val="80000"/>
                      </a:schemeClr>
                    </a:solidFill>
                  </a:tcPr>
                </a:tc>
              </a:tr>
            </a:tbl>
          </a:graphicData>
        </a:graphic>
      </p:graphicFrame>
      <p:pic>
        <p:nvPicPr>
          <p:cNvPr id="6" name="Picture 5"/>
          <p:cNvPicPr/>
          <p:nvPr/>
        </p:nvPicPr>
        <p:blipFill rotWithShape="1">
          <a:blip r:embed="rId3" cstate="print"/>
          <a:srcRect r="70036" b="16536"/>
          <a:stretch/>
        </p:blipFill>
        <p:spPr bwMode="auto">
          <a:xfrm>
            <a:off x="4572000" y="3581400"/>
            <a:ext cx="3505200" cy="289170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7848600" y="4953000"/>
            <a:ext cx="300082" cy="369332"/>
          </a:xfrm>
          <a:prstGeom prst="rect">
            <a:avLst/>
          </a:prstGeom>
          <a:noFill/>
        </p:spPr>
        <p:txBody>
          <a:bodyPr wrap="square" rtlCol="0">
            <a:spAutoFit/>
          </a:bodyPr>
          <a:lstStyle/>
          <a:p>
            <a:r>
              <a:rPr lang="en-US" sz="1800" dirty="0" smtClean="0"/>
              <a:t>1</a:t>
            </a:r>
            <a:endParaRPr lang="en-US" sz="1800" dirty="0"/>
          </a:p>
        </p:txBody>
      </p:sp>
      <p:sp>
        <p:nvSpPr>
          <p:cNvPr id="8" name="TextBox 7"/>
          <p:cNvSpPr txBox="1"/>
          <p:nvPr/>
        </p:nvSpPr>
        <p:spPr>
          <a:xfrm>
            <a:off x="7772400" y="5410200"/>
            <a:ext cx="300082" cy="369332"/>
          </a:xfrm>
          <a:prstGeom prst="rect">
            <a:avLst/>
          </a:prstGeom>
          <a:noFill/>
        </p:spPr>
        <p:txBody>
          <a:bodyPr wrap="none" rtlCol="0">
            <a:spAutoFit/>
          </a:bodyPr>
          <a:lstStyle/>
          <a:p>
            <a:r>
              <a:rPr lang="en-US" sz="1800" dirty="0" smtClean="0"/>
              <a:t>2</a:t>
            </a:r>
            <a:endParaRPr lang="en-US" sz="1800" dirty="0"/>
          </a:p>
        </p:txBody>
      </p:sp>
      <p:sp>
        <p:nvSpPr>
          <p:cNvPr id="9" name="TextBox 8"/>
          <p:cNvSpPr txBox="1"/>
          <p:nvPr/>
        </p:nvSpPr>
        <p:spPr>
          <a:xfrm>
            <a:off x="7772400" y="5791200"/>
            <a:ext cx="300082" cy="369332"/>
          </a:xfrm>
          <a:prstGeom prst="rect">
            <a:avLst/>
          </a:prstGeom>
          <a:noFill/>
        </p:spPr>
        <p:txBody>
          <a:bodyPr wrap="none" rtlCol="0">
            <a:spAutoFit/>
          </a:bodyPr>
          <a:lstStyle/>
          <a:p>
            <a:r>
              <a:rPr lang="en-US" sz="1800" dirty="0" smtClean="0"/>
              <a:t>3</a:t>
            </a:r>
            <a:endParaRPr lang="en-US" sz="1800" dirty="0"/>
          </a:p>
        </p:txBody>
      </p:sp>
      <p:sp>
        <p:nvSpPr>
          <p:cNvPr id="10" name="TextBox 9"/>
          <p:cNvSpPr txBox="1"/>
          <p:nvPr/>
        </p:nvSpPr>
        <p:spPr>
          <a:xfrm>
            <a:off x="5715000" y="6096000"/>
            <a:ext cx="300082" cy="369332"/>
          </a:xfrm>
          <a:prstGeom prst="rect">
            <a:avLst/>
          </a:prstGeom>
          <a:noFill/>
        </p:spPr>
        <p:txBody>
          <a:bodyPr wrap="none" rtlCol="0">
            <a:spAutoFit/>
          </a:bodyPr>
          <a:lstStyle/>
          <a:p>
            <a:r>
              <a:rPr lang="en-US" sz="1800" dirty="0" smtClean="0"/>
              <a:t>4</a:t>
            </a:r>
            <a:endParaRPr lang="en-US" sz="1800" dirty="0"/>
          </a:p>
        </p:txBody>
      </p:sp>
      <p:sp>
        <p:nvSpPr>
          <p:cNvPr id="11" name="TextBox 10"/>
          <p:cNvSpPr txBox="1"/>
          <p:nvPr/>
        </p:nvSpPr>
        <p:spPr>
          <a:xfrm>
            <a:off x="5105400" y="5029200"/>
            <a:ext cx="300082" cy="369332"/>
          </a:xfrm>
          <a:prstGeom prst="rect">
            <a:avLst/>
          </a:prstGeom>
          <a:noFill/>
        </p:spPr>
        <p:txBody>
          <a:bodyPr wrap="none" rtlCol="0">
            <a:spAutoFit/>
          </a:bodyPr>
          <a:lstStyle/>
          <a:p>
            <a:r>
              <a:rPr lang="en-US" sz="1800" dirty="0" smtClean="0"/>
              <a:t>5</a:t>
            </a:r>
            <a:endParaRPr lang="en-US" sz="1800" dirty="0"/>
          </a:p>
        </p:txBody>
      </p:sp>
      <p:sp>
        <p:nvSpPr>
          <p:cNvPr id="12" name="TextBox 11"/>
          <p:cNvSpPr txBox="1"/>
          <p:nvPr/>
        </p:nvSpPr>
        <p:spPr>
          <a:xfrm>
            <a:off x="5029200" y="5867400"/>
            <a:ext cx="300082" cy="369332"/>
          </a:xfrm>
          <a:prstGeom prst="rect">
            <a:avLst/>
          </a:prstGeom>
          <a:noFill/>
        </p:spPr>
        <p:txBody>
          <a:bodyPr wrap="none" rtlCol="0">
            <a:spAutoFit/>
          </a:bodyPr>
          <a:lstStyle/>
          <a:p>
            <a:r>
              <a:rPr lang="en-US" sz="1800" dirty="0" smtClean="0"/>
              <a:t>6</a:t>
            </a:r>
            <a:endParaRPr lang="en-US" sz="1800" dirty="0"/>
          </a:p>
        </p:txBody>
      </p:sp>
      <p:cxnSp>
        <p:nvCxnSpPr>
          <p:cNvPr id="14" name="Straight Connector 13"/>
          <p:cNvCxnSpPr>
            <a:stCxn id="7" idx="1"/>
          </p:cNvCxnSpPr>
          <p:nvPr/>
        </p:nvCxnSpPr>
        <p:spPr>
          <a:xfrm flipH="1">
            <a:off x="7467600" y="5137666"/>
            <a:ext cx="381000" cy="120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1"/>
          </p:cNvCxnSpPr>
          <p:nvPr/>
        </p:nvCxnSpPr>
        <p:spPr>
          <a:xfrm flipH="1" flipV="1">
            <a:off x="7315200" y="5562600"/>
            <a:ext cx="457200" cy="322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7086600" y="5867400"/>
            <a:ext cx="6858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p:cNvCxnSpPr>
          <p:nvPr/>
        </p:nvCxnSpPr>
        <p:spPr>
          <a:xfrm flipV="1">
            <a:off x="6015082" y="5638800"/>
            <a:ext cx="614318" cy="64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1" idx="3"/>
          </p:cNvCxnSpPr>
          <p:nvPr/>
        </p:nvCxnSpPr>
        <p:spPr>
          <a:xfrm>
            <a:off x="5405482" y="5213866"/>
            <a:ext cx="766718" cy="4249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2" idx="3"/>
          </p:cNvCxnSpPr>
          <p:nvPr/>
        </p:nvCxnSpPr>
        <p:spPr>
          <a:xfrm flipV="1">
            <a:off x="5329282" y="5638800"/>
            <a:ext cx="385718" cy="4132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a:xfrm>
            <a:off x="152400" y="685800"/>
            <a:ext cx="8991600" cy="685800"/>
          </a:xfrm>
        </p:spPr>
        <p:txBody>
          <a:bodyPr/>
          <a:lstStyle/>
          <a:p>
            <a:pPr eaLnBrk="1" hangingPunct="1"/>
            <a:r>
              <a:rPr lang="en-US" sz="3200" dirty="0" smtClean="0"/>
              <a:t>NSGC Leadership:  Nominations and Elections</a:t>
            </a:r>
          </a:p>
        </p:txBody>
      </p:sp>
      <p:sp>
        <p:nvSpPr>
          <p:cNvPr id="29698" name="Content Placeholder 2"/>
          <p:cNvSpPr>
            <a:spLocks noGrp="1"/>
          </p:cNvSpPr>
          <p:nvPr>
            <p:ph idx="4294967295"/>
          </p:nvPr>
        </p:nvSpPr>
        <p:spPr>
          <a:xfrm>
            <a:off x="381000" y="1600200"/>
            <a:ext cx="8458200" cy="4648200"/>
          </a:xfrm>
        </p:spPr>
        <p:txBody>
          <a:bodyPr/>
          <a:lstStyle/>
          <a:p>
            <a:pPr marL="0" indent="0" eaLnBrk="1" hangingPunct="1">
              <a:spcAft>
                <a:spcPts val="600"/>
              </a:spcAft>
              <a:buNone/>
            </a:pPr>
            <a:r>
              <a:rPr lang="en-US" sz="2800" dirty="0" smtClean="0"/>
              <a:t>Election Results:</a:t>
            </a:r>
          </a:p>
          <a:p>
            <a:pPr eaLnBrk="1" hangingPunct="1">
              <a:spcAft>
                <a:spcPts val="600"/>
              </a:spcAft>
            </a:pPr>
            <a:r>
              <a:rPr lang="en-US" sz="2600" dirty="0" smtClean="0"/>
              <a:t>Membership identified strong pool of nominees</a:t>
            </a:r>
          </a:p>
          <a:p>
            <a:pPr eaLnBrk="1" hangingPunct="1">
              <a:spcAft>
                <a:spcPts val="600"/>
              </a:spcAft>
            </a:pPr>
            <a:r>
              <a:rPr lang="en-US" sz="2600" dirty="0" smtClean="0"/>
              <a:t>Diverse slate presented (specialization, work setting, years of experience, gender)</a:t>
            </a:r>
          </a:p>
          <a:p>
            <a:pPr eaLnBrk="1" hangingPunct="1">
              <a:spcAft>
                <a:spcPts val="600"/>
              </a:spcAft>
            </a:pPr>
            <a:r>
              <a:rPr lang="en-US" sz="2600" dirty="0" smtClean="0"/>
              <a:t>36% of eligible voters participated </a:t>
            </a:r>
          </a:p>
          <a:p>
            <a:pPr eaLnBrk="1" hangingPunct="1">
              <a:spcAft>
                <a:spcPts val="600"/>
              </a:spcAft>
            </a:pPr>
            <a:r>
              <a:rPr lang="en-US" sz="2600" dirty="0" smtClean="0"/>
              <a:t>Ballot approved by 95% of  those voting </a:t>
            </a:r>
          </a:p>
          <a:p>
            <a:pPr lvl="1" eaLnBrk="1" hangingPunct="1">
              <a:spcAft>
                <a:spcPts val="600"/>
              </a:spcAft>
            </a:pPr>
            <a:r>
              <a:rPr lang="en-US" sz="2400" dirty="0" smtClean="0"/>
              <a:t>5% abstained from voting</a:t>
            </a:r>
          </a:p>
          <a:p>
            <a:pPr lvl="1" eaLnBrk="1" hangingPunct="1">
              <a:spcAft>
                <a:spcPts val="600"/>
              </a:spcAft>
            </a:pPr>
            <a:r>
              <a:rPr lang="en-US" sz="2400" dirty="0" smtClean="0"/>
              <a:t>1% submitted write-ins and/or did not approve the slate</a:t>
            </a:r>
          </a:p>
          <a:p>
            <a:pPr lvl="1" eaLnBrk="1" hangingPunct="1">
              <a:buNone/>
            </a:pPr>
            <a:endParaRPr lang="en-US" dirty="0" smtClean="0"/>
          </a:p>
          <a:p>
            <a:pPr lvl="1" eaLnBrk="1" hangingPunct="1">
              <a:buNone/>
            </a:pPr>
            <a:endParaRPr lang="en-US" sz="1600" dirty="0" smtClean="0"/>
          </a:p>
        </p:txBody>
      </p:sp>
    </p:spTree>
    <p:extLst>
      <p:ext uri="{BB962C8B-B14F-4D97-AF65-F5344CB8AC3E}">
        <p14:creationId xmlns:p14="http://schemas.microsoft.com/office/powerpoint/2010/main" val="30563221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Nominations:  Future directions</a:t>
            </a:r>
            <a:endParaRPr lang="en-US" dirty="0"/>
          </a:p>
        </p:txBody>
      </p:sp>
      <p:sp>
        <p:nvSpPr>
          <p:cNvPr id="3" name="Content Placeholder 2"/>
          <p:cNvSpPr>
            <a:spLocks noGrp="1"/>
          </p:cNvSpPr>
          <p:nvPr>
            <p:ph idx="1"/>
          </p:nvPr>
        </p:nvSpPr>
        <p:spPr/>
        <p:txBody>
          <a:bodyPr/>
          <a:lstStyle/>
          <a:p>
            <a:r>
              <a:rPr lang="en-US" dirty="0" smtClean="0"/>
              <a:t>Continue to enhance feedback process to nominees</a:t>
            </a:r>
          </a:p>
          <a:p>
            <a:r>
              <a:rPr lang="en-US" dirty="0" smtClean="0"/>
              <a:t>Call for nominees opens in early 2016</a:t>
            </a:r>
          </a:p>
          <a:p>
            <a:r>
              <a:rPr lang="en-US" b="1" dirty="0" smtClean="0"/>
              <a:t>You</a:t>
            </a:r>
            <a:r>
              <a:rPr lang="en-US" dirty="0" smtClean="0"/>
              <a:t> can make a difference in the future of NSGC:  </a:t>
            </a:r>
          </a:p>
          <a:p>
            <a:pPr lvl="1"/>
            <a:r>
              <a:rPr lang="en-US" dirty="0" smtClean="0"/>
              <a:t>Nominate a colleague</a:t>
            </a:r>
          </a:p>
          <a:p>
            <a:pPr lvl="1"/>
            <a:r>
              <a:rPr lang="en-US" dirty="0" smtClean="0"/>
              <a:t>Apply to serve on the Nominating Committee </a:t>
            </a:r>
          </a:p>
          <a:p>
            <a:pPr lvl="1"/>
            <a:r>
              <a:rPr lang="en-US" b="1" dirty="0" smtClean="0"/>
              <a:t>Nominate yourself!</a:t>
            </a:r>
            <a:endParaRPr lang="en-US"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ctrTitle" idx="4294967295"/>
          </p:nvPr>
        </p:nvSpPr>
        <p:spPr>
          <a:xfrm>
            <a:off x="1066800" y="2133600"/>
            <a:ext cx="7239000" cy="1219200"/>
          </a:xfrm>
        </p:spPr>
        <p:txBody>
          <a:bodyPr anchor="t"/>
          <a:lstStyle/>
          <a:p>
            <a:pPr eaLnBrk="1" hangingPunct="1">
              <a:lnSpc>
                <a:spcPts val="3700"/>
              </a:lnSpc>
            </a:pPr>
            <a:r>
              <a:rPr lang="en-US" sz="4600" dirty="0" smtClean="0"/>
              <a:t>2014 - 2015 Financial Report</a:t>
            </a:r>
            <a:br>
              <a:rPr lang="en-US" sz="4600" dirty="0" smtClean="0"/>
            </a:br>
            <a:endParaRPr lang="en-US" sz="3800" dirty="0" smtClean="0"/>
          </a:p>
        </p:txBody>
      </p:sp>
      <p:sp>
        <p:nvSpPr>
          <p:cNvPr id="30722" name="Rectangle 3"/>
          <p:cNvSpPr>
            <a:spLocks noGrp="1" noChangeArrowheads="1"/>
          </p:cNvSpPr>
          <p:nvPr>
            <p:ph type="subTitle" idx="4294967295"/>
          </p:nvPr>
        </p:nvSpPr>
        <p:spPr>
          <a:xfrm>
            <a:off x="1066800" y="3657600"/>
            <a:ext cx="6280150" cy="1701800"/>
          </a:xfrm>
        </p:spPr>
        <p:txBody>
          <a:bodyPr/>
          <a:lstStyle/>
          <a:p>
            <a:pPr marL="0" indent="0" eaLnBrk="1" hangingPunct="1">
              <a:lnSpc>
                <a:spcPct val="80000"/>
              </a:lnSpc>
              <a:buFont typeface="Wingdings" pitchFamily="2" charset="2"/>
              <a:buNone/>
            </a:pPr>
            <a:r>
              <a:rPr lang="en-US" sz="3200" b="1" dirty="0" smtClean="0"/>
              <a:t>Sandra </a:t>
            </a:r>
            <a:r>
              <a:rPr lang="en-US" sz="3200" b="1" dirty="0" err="1" smtClean="0"/>
              <a:t>Darilek</a:t>
            </a:r>
            <a:r>
              <a:rPr lang="en-US" sz="3200" b="1" dirty="0" smtClean="0"/>
              <a:t>, MS, CGC </a:t>
            </a:r>
          </a:p>
          <a:p>
            <a:pPr marL="0" indent="0" eaLnBrk="1" hangingPunct="1">
              <a:lnSpc>
                <a:spcPct val="80000"/>
              </a:lnSpc>
              <a:buFont typeface="Wingdings" pitchFamily="2" charset="2"/>
              <a:buNone/>
            </a:pPr>
            <a:r>
              <a:rPr lang="en-US" sz="3200" b="1" dirty="0" smtClean="0"/>
              <a:t>NSGC Secretary/Treasurer</a:t>
            </a:r>
          </a:p>
        </p:txBody>
      </p:sp>
    </p:spTree>
    <p:extLst>
      <p:ext uri="{BB962C8B-B14F-4D97-AF65-F5344CB8AC3E}">
        <p14:creationId xmlns:p14="http://schemas.microsoft.com/office/powerpoint/2010/main" val="26377679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a:xfrm>
            <a:off x="381000" y="609600"/>
            <a:ext cx="8763000" cy="1143000"/>
          </a:xfrm>
        </p:spPr>
        <p:txBody>
          <a:bodyPr lIns="92075" tIns="46038" rIns="92075" bIns="46038"/>
          <a:lstStyle/>
          <a:p>
            <a:pPr eaLnBrk="1" hangingPunct="1"/>
            <a:r>
              <a:rPr lang="en-US" sz="4000" dirty="0" smtClean="0"/>
              <a:t>Financial Objectives in 2014</a:t>
            </a:r>
          </a:p>
        </p:txBody>
      </p:sp>
      <p:sp>
        <p:nvSpPr>
          <p:cNvPr id="13315" name="Rectangle 3"/>
          <p:cNvSpPr>
            <a:spLocks noGrp="1" noChangeArrowheads="1"/>
          </p:cNvSpPr>
          <p:nvPr>
            <p:ph type="body" idx="4294967295"/>
          </p:nvPr>
        </p:nvSpPr>
        <p:spPr>
          <a:xfrm>
            <a:off x="373380" y="1600200"/>
            <a:ext cx="8465820" cy="4953000"/>
          </a:xfrm>
        </p:spPr>
        <p:txBody>
          <a:bodyPr lIns="92075" tIns="46038" rIns="92075" bIns="46038"/>
          <a:lstStyle/>
          <a:p>
            <a:pPr eaLnBrk="1" hangingPunct="1">
              <a:spcBef>
                <a:spcPts val="600"/>
              </a:spcBef>
              <a:spcAft>
                <a:spcPts val="600"/>
              </a:spcAft>
            </a:pPr>
            <a:r>
              <a:rPr lang="en-US" sz="2400" dirty="0" smtClean="0"/>
              <a:t>Fully funding operations through our operating revenue  </a:t>
            </a:r>
          </a:p>
          <a:p>
            <a:pPr eaLnBrk="1" hangingPunct="1">
              <a:spcBef>
                <a:spcPts val="600"/>
              </a:spcBef>
              <a:spcAft>
                <a:spcPts val="600"/>
              </a:spcAft>
            </a:pPr>
            <a:r>
              <a:rPr lang="en-US" sz="2400" dirty="0" smtClean="0"/>
              <a:t>Investing in our members and the profession</a:t>
            </a:r>
          </a:p>
          <a:p>
            <a:pPr eaLnBrk="1" hangingPunct="1">
              <a:spcBef>
                <a:spcPts val="600"/>
              </a:spcBef>
              <a:spcAft>
                <a:spcPts val="600"/>
              </a:spcAft>
            </a:pPr>
            <a:r>
              <a:rPr lang="en-US" sz="2400" dirty="0" smtClean="0"/>
              <a:t>Investing in tools and initiatives to help our members and association succeed </a:t>
            </a:r>
          </a:p>
          <a:p>
            <a:pPr lvl="1" eaLnBrk="1" hangingPunct="1">
              <a:spcBef>
                <a:spcPts val="600"/>
              </a:spcBef>
              <a:spcAft>
                <a:spcPts val="600"/>
              </a:spcAft>
            </a:pPr>
            <a:r>
              <a:rPr lang="en-US" sz="2400" dirty="0" smtClean="0"/>
              <a:t>Increased advocacy support</a:t>
            </a:r>
          </a:p>
          <a:p>
            <a:pPr lvl="1" eaLnBrk="1" hangingPunct="1">
              <a:spcBef>
                <a:spcPts val="600"/>
              </a:spcBef>
              <a:spcAft>
                <a:spcPts val="600"/>
              </a:spcAft>
            </a:pPr>
            <a:r>
              <a:rPr lang="en-US" sz="2400" dirty="0" smtClean="0"/>
              <a:t>Increased public relations support</a:t>
            </a:r>
          </a:p>
          <a:p>
            <a:pPr lvl="1" eaLnBrk="1" hangingPunct="1">
              <a:spcBef>
                <a:spcPts val="600"/>
              </a:spcBef>
              <a:spcAft>
                <a:spcPts val="600"/>
              </a:spcAft>
            </a:pPr>
            <a:r>
              <a:rPr lang="en-US" sz="2400" dirty="0" smtClean="0"/>
              <a:t>Development of new educational products</a:t>
            </a:r>
          </a:p>
          <a:p>
            <a:pPr lvl="1" eaLnBrk="1" hangingPunct="1">
              <a:spcBef>
                <a:spcPts val="600"/>
              </a:spcBef>
              <a:spcAft>
                <a:spcPts val="600"/>
              </a:spcAft>
            </a:pPr>
            <a:r>
              <a:rPr lang="en-US" sz="2400" dirty="0" smtClean="0"/>
              <a:t>Funding for workforce initiatives</a:t>
            </a:r>
          </a:p>
          <a:p>
            <a:pPr eaLnBrk="1" hangingPunct="1"/>
            <a:endParaRPr lang="en-US" sz="2800" dirty="0" smtClean="0"/>
          </a:p>
        </p:txBody>
      </p:sp>
      <p:pic>
        <p:nvPicPr>
          <p:cNvPr id="32772" name="Picture 3" descr="C:\Documents and Settings\mcarey\Local Settings\Temporary Internet Files\Content.IE5\UH6QJ25W\MC900441310[1].png"/>
          <p:cNvPicPr>
            <a:picLocks noChangeAspect="1" noChangeArrowheads="1"/>
          </p:cNvPicPr>
          <p:nvPr/>
        </p:nvPicPr>
        <p:blipFill>
          <a:blip r:embed="rId3" cstate="print"/>
          <a:srcRect/>
          <a:stretch>
            <a:fillRect/>
          </a:stretch>
        </p:blipFill>
        <p:spPr bwMode="auto">
          <a:xfrm>
            <a:off x="6705600" y="2099208"/>
            <a:ext cx="533400" cy="533400"/>
          </a:xfrm>
          <a:prstGeom prst="rect">
            <a:avLst/>
          </a:prstGeom>
          <a:noFill/>
          <a:ln w="9525">
            <a:noFill/>
            <a:miter lim="800000"/>
            <a:headEnd/>
            <a:tailEnd/>
          </a:ln>
        </p:spPr>
      </p:pic>
      <p:pic>
        <p:nvPicPr>
          <p:cNvPr id="450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2971800"/>
            <a:ext cx="5365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42528"/>
            <a:ext cx="5365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81404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p:txBody>
          <a:bodyPr/>
          <a:lstStyle/>
          <a:p>
            <a:pPr eaLnBrk="1" hangingPunct="1"/>
            <a:r>
              <a:rPr lang="en-US" sz="3200" smtClean="0">
                <a:latin typeface="Arial" charset="0"/>
              </a:rPr>
              <a:t>NSGC Membership:  3,174 and Growing!</a:t>
            </a:r>
            <a:endParaRPr lang="en-US" sz="3200" smtClean="0">
              <a:solidFill>
                <a:srgbClr val="FF0000"/>
              </a:solidFill>
              <a:latin typeface="Arial" charset="0"/>
            </a:endParaRPr>
          </a:p>
        </p:txBody>
      </p:sp>
      <p:graphicFrame>
        <p:nvGraphicFramePr>
          <p:cNvPr id="3075" name="Chart 3"/>
          <p:cNvGraphicFramePr>
            <a:graphicFrameLocks/>
          </p:cNvGraphicFramePr>
          <p:nvPr>
            <p:extLst>
              <p:ext uri="{D42A27DB-BD31-4B8C-83A1-F6EECF244321}">
                <p14:modId xmlns:p14="http://schemas.microsoft.com/office/powerpoint/2010/main" val="1030806807"/>
              </p:ext>
            </p:extLst>
          </p:nvPr>
        </p:nvGraphicFramePr>
        <p:xfrm>
          <a:off x="457200" y="1295400"/>
          <a:ext cx="8153400" cy="4572000"/>
        </p:xfrm>
        <a:graphic>
          <a:graphicData uri="http://schemas.openxmlformats.org/presentationml/2006/ole">
            <mc:AlternateContent xmlns:mc="http://schemas.openxmlformats.org/markup-compatibility/2006">
              <mc:Choice xmlns:v="urn:schemas-microsoft-com:vml" Requires="v">
                <p:oleObj spid="_x0000_s86023" r:id="rId5" imgW="8157155" imgH="4572396" progId="Excel.Sheet.8">
                  <p:embed/>
                </p:oleObj>
              </mc:Choice>
              <mc:Fallback>
                <p:oleObj r:id="rId5" imgW="8157155" imgH="4572396"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295400"/>
                        <a:ext cx="8153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Chart 4"/>
          <p:cNvGraphicFramePr>
            <a:graphicFrameLocks/>
          </p:cNvGraphicFramePr>
          <p:nvPr>
            <p:extLst>
              <p:ext uri="{D42A27DB-BD31-4B8C-83A1-F6EECF244321}">
                <p14:modId xmlns:p14="http://schemas.microsoft.com/office/powerpoint/2010/main" val="1116505547"/>
              </p:ext>
            </p:extLst>
          </p:nvPr>
        </p:nvGraphicFramePr>
        <p:xfrm>
          <a:off x="381000" y="1143000"/>
          <a:ext cx="8534400" cy="48768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664644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lstStyle/>
          <a:p>
            <a:pPr eaLnBrk="1" hangingPunct="1"/>
            <a:r>
              <a:rPr lang="en-US" sz="3200" dirty="0" smtClean="0"/>
              <a:t>Cash Assets as of December 31, 2014</a:t>
            </a:r>
          </a:p>
        </p:txBody>
      </p:sp>
      <p:sp>
        <p:nvSpPr>
          <p:cNvPr id="35842" name="Rectangle 3"/>
          <p:cNvSpPr>
            <a:spLocks noGrp="1" noChangeArrowheads="1"/>
          </p:cNvSpPr>
          <p:nvPr>
            <p:ph type="body" idx="4294967295"/>
          </p:nvPr>
        </p:nvSpPr>
        <p:spPr>
          <a:xfrm>
            <a:off x="533400" y="1219200"/>
            <a:ext cx="7924800" cy="4876800"/>
          </a:xfrm>
        </p:spPr>
        <p:txBody>
          <a:bodyPr/>
          <a:lstStyle/>
          <a:p>
            <a:pPr eaLnBrk="1" hangingPunct="1">
              <a:lnSpc>
                <a:spcPct val="90000"/>
              </a:lnSpc>
            </a:pPr>
            <a:r>
              <a:rPr lang="en-US" sz="1800" dirty="0" smtClean="0"/>
              <a:t>Cash Assets</a:t>
            </a:r>
          </a:p>
          <a:p>
            <a:pPr lvl="1" eaLnBrk="1" hangingPunct="1">
              <a:lnSpc>
                <a:spcPct val="90000"/>
              </a:lnSpc>
            </a:pPr>
            <a:r>
              <a:rPr lang="en-US" dirty="0" smtClean="0"/>
              <a:t>NSGC liquid assets:		$1,704,187</a:t>
            </a:r>
          </a:p>
          <a:p>
            <a:pPr lvl="1" eaLnBrk="1" hangingPunct="1">
              <a:lnSpc>
                <a:spcPct val="90000"/>
              </a:lnSpc>
            </a:pPr>
            <a:r>
              <a:rPr lang="en-US" dirty="0" smtClean="0"/>
              <a:t>NSGC Investments		$1,386,375</a:t>
            </a:r>
          </a:p>
          <a:p>
            <a:pPr lvl="1" eaLnBrk="1" hangingPunct="1">
              <a:lnSpc>
                <a:spcPct val="90000"/>
              </a:lnSpc>
            </a:pPr>
            <a:r>
              <a:rPr lang="en-US" dirty="0" smtClean="0"/>
              <a:t>JEMF:			$42,903</a:t>
            </a:r>
          </a:p>
          <a:p>
            <a:pPr lvl="1" eaLnBrk="1" hangingPunct="1">
              <a:lnSpc>
                <a:spcPct val="90000"/>
              </a:lnSpc>
            </a:pPr>
            <a:r>
              <a:rPr lang="en-US" dirty="0" err="1" smtClean="0"/>
              <a:t>Rollnick</a:t>
            </a:r>
            <a:r>
              <a:rPr lang="en-US" dirty="0" smtClean="0"/>
              <a:t>:			$72,431</a:t>
            </a:r>
          </a:p>
          <a:p>
            <a:pPr lvl="1" eaLnBrk="1" hangingPunct="1">
              <a:lnSpc>
                <a:spcPct val="90000"/>
              </a:lnSpc>
            </a:pPr>
            <a:r>
              <a:rPr lang="en-US" dirty="0" smtClean="0"/>
              <a:t>AHSPA 			$20,139</a:t>
            </a:r>
          </a:p>
          <a:p>
            <a:pPr lvl="1" eaLnBrk="1" hangingPunct="1">
              <a:lnSpc>
                <a:spcPct val="90000"/>
              </a:lnSpc>
            </a:pPr>
            <a:endParaRPr lang="en-US" dirty="0" smtClean="0"/>
          </a:p>
          <a:p>
            <a:pPr eaLnBrk="1" hangingPunct="1">
              <a:lnSpc>
                <a:spcPct val="90000"/>
              </a:lnSpc>
            </a:pPr>
            <a:r>
              <a:rPr lang="en-US" sz="1800" dirty="0" smtClean="0"/>
              <a:t>Budgeted Revenue: 		$2,321,510</a:t>
            </a:r>
          </a:p>
          <a:p>
            <a:pPr eaLnBrk="1" hangingPunct="1">
              <a:lnSpc>
                <a:spcPct val="90000"/>
              </a:lnSpc>
            </a:pPr>
            <a:r>
              <a:rPr lang="en-US" sz="1800" dirty="0" smtClean="0"/>
              <a:t>Year-end Actual Revenue:	$2,741,025</a:t>
            </a:r>
          </a:p>
          <a:p>
            <a:pPr eaLnBrk="1" hangingPunct="1">
              <a:lnSpc>
                <a:spcPct val="90000"/>
              </a:lnSpc>
            </a:pPr>
            <a:endParaRPr lang="en-US" sz="1800" dirty="0" smtClean="0"/>
          </a:p>
          <a:p>
            <a:pPr eaLnBrk="1" hangingPunct="1">
              <a:lnSpc>
                <a:spcPct val="90000"/>
              </a:lnSpc>
            </a:pPr>
            <a:r>
              <a:rPr lang="en-US" sz="1800" dirty="0" smtClean="0"/>
              <a:t>Budgeted Expenses:		$2,434,714</a:t>
            </a:r>
          </a:p>
          <a:p>
            <a:pPr eaLnBrk="1" hangingPunct="1">
              <a:lnSpc>
                <a:spcPct val="90000"/>
              </a:lnSpc>
            </a:pPr>
            <a:r>
              <a:rPr lang="en-US" sz="1800" dirty="0" smtClean="0"/>
              <a:t>Year-end Actual Expenses:	$2,321,333</a:t>
            </a:r>
          </a:p>
          <a:p>
            <a:pPr eaLnBrk="1" hangingPunct="1">
              <a:lnSpc>
                <a:spcPct val="90000"/>
              </a:lnSpc>
            </a:pPr>
            <a:endParaRPr lang="en-US" dirty="0"/>
          </a:p>
          <a:p>
            <a:pPr marL="0" indent="0" eaLnBrk="1" hangingPunct="1">
              <a:lnSpc>
                <a:spcPct val="90000"/>
              </a:lnSpc>
              <a:buNone/>
            </a:pPr>
            <a:r>
              <a:rPr lang="en-US" sz="2400" b="1" dirty="0" smtClean="0"/>
              <a:t>2014 Budgeted Net Revenue:		</a:t>
            </a:r>
            <a:r>
              <a:rPr lang="en-US" sz="2400" b="1" dirty="0" smtClean="0">
                <a:solidFill>
                  <a:srgbClr val="FF0000"/>
                </a:solidFill>
              </a:rPr>
              <a:t>($113,204)</a:t>
            </a:r>
          </a:p>
          <a:p>
            <a:pPr marL="0" indent="0" eaLnBrk="1" hangingPunct="1">
              <a:lnSpc>
                <a:spcPct val="90000"/>
              </a:lnSpc>
              <a:buNone/>
            </a:pPr>
            <a:r>
              <a:rPr lang="en-US" sz="2400" b="1" dirty="0" smtClean="0"/>
              <a:t>2014 Year-end Actual Net Revenue:	$419,691</a:t>
            </a:r>
          </a:p>
        </p:txBody>
      </p:sp>
    </p:spTree>
    <p:extLst>
      <p:ext uri="{BB962C8B-B14F-4D97-AF65-F5344CB8AC3E}">
        <p14:creationId xmlns:p14="http://schemas.microsoft.com/office/powerpoint/2010/main" val="2219868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idx="4294967295"/>
          </p:nvPr>
        </p:nvSpPr>
        <p:spPr/>
        <p:txBody>
          <a:bodyPr/>
          <a:lstStyle/>
          <a:p>
            <a:pPr eaLnBrk="1" hangingPunct="1"/>
            <a:r>
              <a:rPr lang="en-US" sz="2800" dirty="0" smtClean="0"/>
              <a:t>2015 Board of Directors </a:t>
            </a:r>
          </a:p>
        </p:txBody>
      </p:sp>
      <p:sp>
        <p:nvSpPr>
          <p:cNvPr id="65538" name="Rectangle 3"/>
          <p:cNvSpPr>
            <a:spLocks noGrp="1" noChangeArrowheads="1"/>
          </p:cNvSpPr>
          <p:nvPr>
            <p:ph type="body" idx="4294967295"/>
          </p:nvPr>
        </p:nvSpPr>
        <p:spPr/>
        <p:txBody>
          <a:bodyPr/>
          <a:lstStyle/>
          <a:p>
            <a:pPr eaLnBrk="1" hangingPunct="1">
              <a:buFont typeface="Wingdings" pitchFamily="2" charset="2"/>
              <a:buNone/>
            </a:pPr>
            <a:r>
              <a:rPr lang="en-US" sz="2300" b="1" dirty="0" smtClean="0"/>
              <a:t>	Officers</a:t>
            </a:r>
            <a:endParaRPr lang="en-US" sz="2300" dirty="0" smtClean="0"/>
          </a:p>
          <a:p>
            <a:pPr eaLnBrk="1" hangingPunct="1"/>
            <a:r>
              <a:rPr lang="en-US" sz="2300" dirty="0"/>
              <a:t>President</a:t>
            </a:r>
            <a:r>
              <a:rPr lang="en-US" sz="2300" dirty="0" smtClean="0"/>
              <a:t>: Joy Larsen Haidle, </a:t>
            </a:r>
            <a:r>
              <a:rPr lang="en-US" sz="2300" dirty="0"/>
              <a:t>MS, </a:t>
            </a:r>
            <a:r>
              <a:rPr lang="en-US" sz="2300" dirty="0" smtClean="0"/>
              <a:t>CGC</a:t>
            </a:r>
          </a:p>
          <a:p>
            <a:pPr eaLnBrk="1" hangingPunct="1"/>
            <a:r>
              <a:rPr lang="en-US" sz="2300" dirty="0" smtClean="0"/>
              <a:t>President-Elect: Jehannine Austin, PhD, MS, CCG/CCGC</a:t>
            </a:r>
          </a:p>
          <a:p>
            <a:pPr eaLnBrk="1" hangingPunct="1"/>
            <a:r>
              <a:rPr lang="en-US" sz="2300" dirty="0" smtClean="0"/>
              <a:t>Secretary/Treasurer:  Sandra </a:t>
            </a:r>
            <a:r>
              <a:rPr lang="en-US" sz="2300" dirty="0" err="1" smtClean="0"/>
              <a:t>Darilek</a:t>
            </a:r>
            <a:r>
              <a:rPr lang="en-US" sz="2300" dirty="0" smtClean="0"/>
              <a:t>, </a:t>
            </a:r>
            <a:r>
              <a:rPr lang="en-US" sz="2300" dirty="0"/>
              <a:t>MS, CGC</a:t>
            </a:r>
          </a:p>
          <a:p>
            <a:pPr eaLnBrk="1" hangingPunct="1"/>
            <a:r>
              <a:rPr lang="en-US" sz="2300" dirty="0" smtClean="0"/>
              <a:t>Secretary/Treasurer-Elect: Laura Conway, PhD, MS, CGC</a:t>
            </a:r>
          </a:p>
          <a:p>
            <a:pPr eaLnBrk="1" hangingPunct="1"/>
            <a:r>
              <a:rPr lang="en-US" sz="2300" dirty="0" smtClean="0"/>
              <a:t>Immediate Past </a:t>
            </a:r>
            <a:r>
              <a:rPr lang="en-US" sz="2300" dirty="0"/>
              <a:t>President</a:t>
            </a:r>
            <a:r>
              <a:rPr lang="en-US" sz="2300" dirty="0" smtClean="0"/>
              <a:t>: Jennifer Hoskovec, </a:t>
            </a:r>
            <a:r>
              <a:rPr lang="en-US" sz="2300" dirty="0"/>
              <a:t>MS, CGC</a:t>
            </a:r>
            <a:endParaRPr lang="en-US" sz="2300" dirty="0" smtClean="0"/>
          </a:p>
          <a:p>
            <a:pPr eaLnBrk="1" hangingPunct="1"/>
            <a:endParaRPr lang="en-US" sz="2300" dirty="0" smtClean="0"/>
          </a:p>
          <a:p>
            <a:pPr eaLnBrk="1" hangingPunct="1"/>
            <a:endParaRPr lang="en-US" sz="2300" dirty="0" smtClean="0"/>
          </a:p>
          <a:p>
            <a:pPr eaLnBrk="1" hangingPunct="1"/>
            <a:r>
              <a:rPr lang="en-US" sz="2300" dirty="0" smtClean="0"/>
              <a:t>Executive Director (ex officio): Meghan Carey</a:t>
            </a:r>
          </a:p>
        </p:txBody>
      </p:sp>
    </p:spTree>
    <p:extLst>
      <p:ext uri="{BB962C8B-B14F-4D97-AF65-F5344CB8AC3E}">
        <p14:creationId xmlns:p14="http://schemas.microsoft.com/office/powerpoint/2010/main" val="1813099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381000" y="533400"/>
            <a:ext cx="8458200" cy="527050"/>
          </a:xfrm>
        </p:spPr>
        <p:txBody>
          <a:bodyPr/>
          <a:lstStyle/>
          <a:p>
            <a:pPr eaLnBrk="1" hangingPunct="1"/>
            <a:r>
              <a:rPr lang="en-US" sz="3200" dirty="0" smtClean="0"/>
              <a:t>Sources of Revenue:  2014 Year-end</a:t>
            </a:r>
            <a:endParaRPr lang="en-US" sz="3200" dirty="0" smtClean="0">
              <a:solidFill>
                <a:srgbClr val="FF0000"/>
              </a:solidFill>
            </a:endParaRPr>
          </a:p>
        </p:txBody>
      </p:sp>
      <p:graphicFrame>
        <p:nvGraphicFramePr>
          <p:cNvPr id="5" name="Chart 4"/>
          <p:cNvGraphicFramePr>
            <a:graphicFrameLocks/>
          </p:cNvGraphicFramePr>
          <p:nvPr>
            <p:extLst>
              <p:ext uri="{D42A27DB-BD31-4B8C-83A1-F6EECF244321}">
                <p14:modId xmlns:p14="http://schemas.microsoft.com/office/powerpoint/2010/main" val="2146374278"/>
              </p:ext>
            </p:extLst>
          </p:nvPr>
        </p:nvGraphicFramePr>
        <p:xfrm>
          <a:off x="152400" y="1143000"/>
          <a:ext cx="88392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61827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idx="4294967295"/>
          </p:nvPr>
        </p:nvSpPr>
        <p:spPr>
          <a:xfrm>
            <a:off x="381000" y="533400"/>
            <a:ext cx="8458200" cy="474663"/>
          </a:xfrm>
        </p:spPr>
        <p:txBody>
          <a:bodyPr/>
          <a:lstStyle/>
          <a:p>
            <a:pPr eaLnBrk="1" hangingPunct="1"/>
            <a:r>
              <a:rPr lang="en-US" sz="2800" dirty="0" smtClean="0"/>
              <a:t>Expense Distribution:  2014 Year-end</a:t>
            </a:r>
            <a:endParaRPr lang="en-US" sz="2800" dirty="0" smtClean="0">
              <a:solidFill>
                <a:srgbClr val="FF0000"/>
              </a:solidFill>
            </a:endParaRPr>
          </a:p>
        </p:txBody>
      </p:sp>
      <p:sp>
        <p:nvSpPr>
          <p:cNvPr id="39941" name="Text Box 4"/>
          <p:cNvSpPr txBox="1">
            <a:spLocks noChangeArrowheads="1"/>
          </p:cNvSpPr>
          <p:nvPr/>
        </p:nvSpPr>
        <p:spPr bwMode="auto">
          <a:xfrm>
            <a:off x="1600200" y="6134745"/>
            <a:ext cx="6551613" cy="461665"/>
          </a:xfrm>
          <a:prstGeom prst="rect">
            <a:avLst/>
          </a:prstGeom>
          <a:noFill/>
          <a:ln w="9525">
            <a:noFill/>
            <a:miter lim="800000"/>
            <a:headEnd/>
            <a:tailEnd/>
          </a:ln>
        </p:spPr>
        <p:txBody>
          <a:bodyPr wrap="square">
            <a:spAutoFit/>
          </a:bodyPr>
          <a:lstStyle/>
          <a:p>
            <a:pPr eaLnBrk="0" hangingPunct="0"/>
            <a:r>
              <a:rPr lang="en-US" sz="1200" dirty="0">
                <a:latin typeface="Arial" charset="0"/>
              </a:rPr>
              <a:t>*Note that general administration includes staff, legal fees, IT, website hosting, public relations, accounting, insurance, bank and credit card fees, office services and postage.</a:t>
            </a:r>
          </a:p>
        </p:txBody>
      </p:sp>
      <p:graphicFrame>
        <p:nvGraphicFramePr>
          <p:cNvPr id="5" name="Chart 4"/>
          <p:cNvGraphicFramePr>
            <a:graphicFrameLocks/>
          </p:cNvGraphicFramePr>
          <p:nvPr>
            <p:extLst>
              <p:ext uri="{D42A27DB-BD31-4B8C-83A1-F6EECF244321}">
                <p14:modId xmlns:p14="http://schemas.microsoft.com/office/powerpoint/2010/main" val="466273508"/>
              </p:ext>
            </p:extLst>
          </p:nvPr>
        </p:nvGraphicFramePr>
        <p:xfrm>
          <a:off x="223837" y="990600"/>
          <a:ext cx="8843963"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37528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28600" y="304800"/>
            <a:ext cx="8458200" cy="685800"/>
          </a:xfrm>
        </p:spPr>
        <p:txBody>
          <a:bodyPr/>
          <a:lstStyle/>
          <a:p>
            <a:pPr eaLnBrk="1" hangingPunct="1"/>
            <a:r>
              <a:rPr lang="en-US" altLang="en-US" dirty="0" smtClean="0"/>
              <a:t>NSGC Continues to Grow and Invest…</a:t>
            </a:r>
          </a:p>
        </p:txBody>
      </p:sp>
      <p:graphicFrame>
        <p:nvGraphicFramePr>
          <p:cNvPr id="4" name="Chart 3"/>
          <p:cNvGraphicFramePr>
            <a:graphicFrameLocks/>
          </p:cNvGraphicFramePr>
          <p:nvPr>
            <p:extLst>
              <p:ext uri="{D42A27DB-BD31-4B8C-83A1-F6EECF244321}">
                <p14:modId xmlns:p14="http://schemas.microsoft.com/office/powerpoint/2010/main" val="3643737332"/>
              </p:ext>
            </p:extLst>
          </p:nvPr>
        </p:nvGraphicFramePr>
        <p:xfrm>
          <a:off x="381000" y="990600"/>
          <a:ext cx="86106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6762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347663" y="609600"/>
            <a:ext cx="8763000" cy="685800"/>
          </a:xfrm>
        </p:spPr>
        <p:txBody>
          <a:bodyPr/>
          <a:lstStyle/>
          <a:p>
            <a:pPr eaLnBrk="1" hangingPunct="1"/>
            <a:r>
              <a:rPr lang="en-US" sz="3200" dirty="0" smtClean="0"/>
              <a:t>Progress toward financial goals</a:t>
            </a:r>
          </a:p>
        </p:txBody>
      </p:sp>
      <p:sp>
        <p:nvSpPr>
          <p:cNvPr id="19459" name="Rectangle 3"/>
          <p:cNvSpPr>
            <a:spLocks noGrp="1" noChangeArrowheads="1"/>
          </p:cNvSpPr>
          <p:nvPr>
            <p:ph type="body" idx="4294967295"/>
          </p:nvPr>
        </p:nvSpPr>
        <p:spPr>
          <a:xfrm>
            <a:off x="457200" y="1371600"/>
            <a:ext cx="8001000" cy="4800600"/>
          </a:xfrm>
        </p:spPr>
        <p:txBody>
          <a:bodyPr/>
          <a:lstStyle/>
          <a:p>
            <a:pPr eaLnBrk="1" hangingPunct="1">
              <a:spcAft>
                <a:spcPts val="600"/>
              </a:spcAft>
            </a:pPr>
            <a:r>
              <a:rPr lang="en-US" sz="2400" dirty="0" smtClean="0"/>
              <a:t>Ended 2014 with an overall surplus of </a:t>
            </a:r>
            <a:r>
              <a:rPr lang="en-US" sz="2400" b="1" dirty="0" smtClean="0"/>
              <a:t>$218,556 </a:t>
            </a:r>
            <a:r>
              <a:rPr lang="en-US" sz="2400" dirty="0" smtClean="0"/>
              <a:t>after incorporating our restricted funds and any gains/losses from investments.</a:t>
            </a:r>
          </a:p>
          <a:p>
            <a:pPr eaLnBrk="1" hangingPunct="1">
              <a:spcAft>
                <a:spcPts val="600"/>
              </a:spcAft>
            </a:pPr>
            <a:r>
              <a:rPr lang="en-US" sz="2400" dirty="0" smtClean="0"/>
              <a:t>Funded both operations and strategic initiatives through operating revenue, allowing us to preserve and grow our reserves</a:t>
            </a:r>
          </a:p>
          <a:p>
            <a:pPr eaLnBrk="1" hangingPunct="1">
              <a:spcAft>
                <a:spcPts val="600"/>
              </a:spcAft>
            </a:pPr>
            <a:r>
              <a:rPr lang="en-US" sz="2400" dirty="0" smtClean="0"/>
              <a:t>Allowed us to make some significant strategic investments in 2014 in PR, Advocacy and our new Leadership Development Program</a:t>
            </a:r>
          </a:p>
          <a:p>
            <a:pPr eaLnBrk="1" hangingPunct="1">
              <a:spcAft>
                <a:spcPts val="600"/>
              </a:spcAft>
            </a:pPr>
            <a:r>
              <a:rPr lang="en-US" sz="2400" dirty="0" smtClean="0"/>
              <a:t>We have not accessed our investment funds to cover any expenses since 2006</a:t>
            </a:r>
          </a:p>
          <a:p>
            <a:pPr eaLnBrk="1" hangingPunct="1">
              <a:buFont typeface="Wingdings" pitchFamily="2" charset="2"/>
              <a:buNone/>
            </a:pPr>
            <a:endParaRPr lang="en-US" sz="1100" dirty="0" smtClean="0"/>
          </a:p>
          <a:p>
            <a:pPr lvl="1" eaLnBrk="1" hangingPunct="1"/>
            <a:endParaRPr lang="en-US" sz="900" dirty="0" smtClean="0"/>
          </a:p>
        </p:txBody>
      </p:sp>
    </p:spTree>
    <p:extLst>
      <p:ext uri="{BB962C8B-B14F-4D97-AF65-F5344CB8AC3E}">
        <p14:creationId xmlns:p14="http://schemas.microsoft.com/office/powerpoint/2010/main" val="19699789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347663" y="609600"/>
            <a:ext cx="8763000" cy="685800"/>
          </a:xfrm>
        </p:spPr>
        <p:txBody>
          <a:bodyPr/>
          <a:lstStyle/>
          <a:p>
            <a:pPr eaLnBrk="1" hangingPunct="1"/>
            <a:r>
              <a:rPr lang="en-US" sz="3200" dirty="0" smtClean="0"/>
              <a:t>Where do we stand today?</a:t>
            </a:r>
          </a:p>
        </p:txBody>
      </p:sp>
      <p:sp>
        <p:nvSpPr>
          <p:cNvPr id="19459" name="Rectangle 3"/>
          <p:cNvSpPr>
            <a:spLocks noGrp="1" noChangeArrowheads="1"/>
          </p:cNvSpPr>
          <p:nvPr>
            <p:ph type="body" idx="4294967295"/>
          </p:nvPr>
        </p:nvSpPr>
        <p:spPr>
          <a:xfrm>
            <a:off x="457200" y="1371600"/>
            <a:ext cx="8001000" cy="4800600"/>
          </a:xfrm>
        </p:spPr>
        <p:txBody>
          <a:bodyPr/>
          <a:lstStyle/>
          <a:p>
            <a:pPr eaLnBrk="1" hangingPunct="1">
              <a:buFont typeface="Wingdings" pitchFamily="2" charset="2"/>
              <a:buNone/>
            </a:pPr>
            <a:endParaRPr lang="en-US" sz="1100" dirty="0" smtClean="0"/>
          </a:p>
          <a:p>
            <a:pPr lvl="1" eaLnBrk="1" hangingPunct="1"/>
            <a:endParaRPr lang="en-US" sz="900" dirty="0" smtClean="0"/>
          </a:p>
        </p:txBody>
      </p:sp>
      <p:sp>
        <p:nvSpPr>
          <p:cNvPr id="4" name="Rectangle 3"/>
          <p:cNvSpPr txBox="1">
            <a:spLocks noChangeArrowheads="1"/>
          </p:cNvSpPr>
          <p:nvPr/>
        </p:nvSpPr>
        <p:spPr bwMode="auto">
          <a:xfrm>
            <a:off x="528084" y="14478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ea typeface="+mn-ea"/>
                <a:cs typeface="+mn-cs"/>
              </a:defRPr>
            </a:lvl1pPr>
            <a:lvl2pPr marL="571500" indent="-227013" algn="l" rtl="0" eaLnBrk="0" fontAlgn="base" hangingPunct="0">
              <a:spcBef>
                <a:spcPct val="20000"/>
              </a:spcBef>
              <a:spcAft>
                <a:spcPct val="0"/>
              </a:spcAft>
              <a:buClr>
                <a:schemeClr val="accent2"/>
              </a:buClr>
              <a:buSzPct val="100000"/>
              <a:buChar char="&gt;"/>
              <a:defRPr>
                <a:solidFill>
                  <a:schemeClr val="tx1"/>
                </a:solidFill>
                <a:latin typeface="+mn-lt"/>
              </a:defRPr>
            </a:lvl2pPr>
            <a:lvl3pPr marL="969963" indent="-284163" algn="l" rtl="0" eaLnBrk="0" fontAlgn="base" hangingPunct="0">
              <a:spcBef>
                <a:spcPct val="20000"/>
              </a:spcBef>
              <a:spcAft>
                <a:spcPct val="0"/>
              </a:spcAft>
              <a:buClr>
                <a:schemeClr val="hlink"/>
              </a:buClr>
              <a:buChar char="—"/>
              <a:defRPr sz="1600">
                <a:solidFill>
                  <a:schemeClr val="tx1"/>
                </a:solidFill>
                <a:latin typeface="+mn-lt"/>
              </a:defRPr>
            </a:lvl3pPr>
            <a:lvl4pPr marL="1311275" indent="-227013" algn="l" rtl="0" eaLnBrk="0" fontAlgn="base" hangingPunct="0">
              <a:spcBef>
                <a:spcPct val="20000"/>
              </a:spcBef>
              <a:spcAft>
                <a:spcPct val="0"/>
              </a:spcAft>
              <a:buClr>
                <a:schemeClr val="accent1"/>
              </a:buClr>
              <a:buSzPct val="80000"/>
              <a:buFont typeface="Wingdings" pitchFamily="2" charset="2"/>
              <a:buChar char="ü"/>
              <a:defRPr sz="1400">
                <a:solidFill>
                  <a:schemeClr val="tx1"/>
                </a:solidFill>
                <a:latin typeface="+mn-lt"/>
              </a:defRPr>
            </a:lvl4pPr>
            <a:lvl5pPr marL="1649413" indent="-223838" algn="l" rtl="0" eaLnBrk="0" fontAlgn="base" hangingPunct="0">
              <a:spcBef>
                <a:spcPct val="20000"/>
              </a:spcBef>
              <a:spcAft>
                <a:spcPct val="0"/>
              </a:spcAft>
              <a:buClr>
                <a:schemeClr val="accent2"/>
              </a:buClr>
              <a:buSzPct val="80000"/>
              <a:buFont typeface="Arial" charset="0"/>
              <a:buChar char="—"/>
              <a:defRPr sz="1400">
                <a:solidFill>
                  <a:schemeClr val="tx1"/>
                </a:solidFill>
                <a:latin typeface="+mn-lt"/>
              </a:defRPr>
            </a:lvl5pPr>
            <a:lvl6pPr marL="2106613" indent="-223838" algn="l" rtl="0" fontAlgn="base">
              <a:spcBef>
                <a:spcPct val="20000"/>
              </a:spcBef>
              <a:spcAft>
                <a:spcPct val="0"/>
              </a:spcAft>
              <a:buClr>
                <a:schemeClr val="accent2"/>
              </a:buClr>
              <a:buSzPct val="80000"/>
              <a:buFont typeface="Arial" pitchFamily="34" charset="0"/>
              <a:buChar char="—"/>
              <a:defRPr sz="1400">
                <a:solidFill>
                  <a:schemeClr val="tx1"/>
                </a:solidFill>
                <a:latin typeface="+mn-lt"/>
              </a:defRPr>
            </a:lvl6pPr>
            <a:lvl7pPr marL="2563813" indent="-223838" algn="l" rtl="0" fontAlgn="base">
              <a:spcBef>
                <a:spcPct val="20000"/>
              </a:spcBef>
              <a:spcAft>
                <a:spcPct val="0"/>
              </a:spcAft>
              <a:buClr>
                <a:schemeClr val="accent2"/>
              </a:buClr>
              <a:buSzPct val="80000"/>
              <a:buFont typeface="Arial" pitchFamily="34" charset="0"/>
              <a:buChar char="—"/>
              <a:defRPr sz="1400">
                <a:solidFill>
                  <a:schemeClr val="tx1"/>
                </a:solidFill>
                <a:latin typeface="+mn-lt"/>
              </a:defRPr>
            </a:lvl7pPr>
            <a:lvl8pPr marL="3021013" indent="-223838" algn="l" rtl="0" fontAlgn="base">
              <a:spcBef>
                <a:spcPct val="20000"/>
              </a:spcBef>
              <a:spcAft>
                <a:spcPct val="0"/>
              </a:spcAft>
              <a:buClr>
                <a:schemeClr val="accent2"/>
              </a:buClr>
              <a:buSzPct val="80000"/>
              <a:buFont typeface="Arial" pitchFamily="34" charset="0"/>
              <a:buChar char="—"/>
              <a:defRPr sz="1400">
                <a:solidFill>
                  <a:schemeClr val="tx1"/>
                </a:solidFill>
                <a:latin typeface="+mn-lt"/>
              </a:defRPr>
            </a:lvl8pPr>
            <a:lvl9pPr marL="3478213" indent="-223838" algn="l" rtl="0" fontAlgn="base">
              <a:spcBef>
                <a:spcPct val="20000"/>
              </a:spcBef>
              <a:spcAft>
                <a:spcPct val="0"/>
              </a:spcAft>
              <a:buClr>
                <a:schemeClr val="accent2"/>
              </a:buClr>
              <a:buSzPct val="80000"/>
              <a:buFont typeface="Arial" pitchFamily="34" charset="0"/>
              <a:buChar char="—"/>
              <a:defRPr sz="1400">
                <a:solidFill>
                  <a:schemeClr val="tx1"/>
                </a:solidFill>
                <a:latin typeface="+mn-lt"/>
              </a:defRPr>
            </a:lvl9pPr>
          </a:lstStyle>
          <a:p>
            <a:pPr eaLnBrk="1" hangingPunct="1">
              <a:lnSpc>
                <a:spcPct val="90000"/>
              </a:lnSpc>
            </a:pPr>
            <a:r>
              <a:rPr lang="en-US" sz="2800" b="1" dirty="0" smtClean="0"/>
              <a:t>2015 Forecast</a:t>
            </a:r>
          </a:p>
          <a:p>
            <a:pPr lvl="1" eaLnBrk="1" hangingPunct="1">
              <a:lnSpc>
                <a:spcPct val="90000"/>
              </a:lnSpc>
            </a:pPr>
            <a:r>
              <a:rPr lang="en-US" sz="2200" dirty="0" smtClean="0"/>
              <a:t>Budgeted Revenue: 		$2,500,180</a:t>
            </a:r>
          </a:p>
          <a:p>
            <a:pPr lvl="1" eaLnBrk="1" hangingPunct="1">
              <a:lnSpc>
                <a:spcPct val="90000"/>
              </a:lnSpc>
            </a:pPr>
            <a:r>
              <a:rPr lang="en-US" sz="2200" dirty="0" smtClean="0"/>
              <a:t>9+3 Forecast for Revenue:	$2,800,939</a:t>
            </a:r>
          </a:p>
          <a:p>
            <a:pPr lvl="1" eaLnBrk="1" hangingPunct="1">
              <a:lnSpc>
                <a:spcPct val="90000"/>
              </a:lnSpc>
            </a:pPr>
            <a:endParaRPr lang="en-US" sz="2200" dirty="0" smtClean="0"/>
          </a:p>
          <a:p>
            <a:pPr lvl="1" eaLnBrk="1" hangingPunct="1">
              <a:lnSpc>
                <a:spcPct val="90000"/>
              </a:lnSpc>
            </a:pPr>
            <a:r>
              <a:rPr lang="en-US" sz="2200" dirty="0" smtClean="0"/>
              <a:t>Budgeted Expenses:		$2,511,976</a:t>
            </a:r>
          </a:p>
          <a:p>
            <a:pPr lvl="1" eaLnBrk="1" hangingPunct="1">
              <a:lnSpc>
                <a:spcPct val="90000"/>
              </a:lnSpc>
            </a:pPr>
            <a:r>
              <a:rPr lang="en-US" sz="2200" dirty="0"/>
              <a:t>9+3 Forecast for </a:t>
            </a:r>
            <a:r>
              <a:rPr lang="en-US" sz="2200" dirty="0" smtClean="0"/>
              <a:t>Expenses:	$2,646,276</a:t>
            </a:r>
          </a:p>
          <a:p>
            <a:pPr eaLnBrk="1" hangingPunct="1">
              <a:lnSpc>
                <a:spcPct val="90000"/>
              </a:lnSpc>
            </a:pPr>
            <a:endParaRPr lang="en-US" dirty="0" smtClean="0"/>
          </a:p>
          <a:p>
            <a:pPr marL="0" indent="0" eaLnBrk="1" hangingPunct="1">
              <a:lnSpc>
                <a:spcPct val="90000"/>
              </a:lnSpc>
              <a:buFont typeface="Wingdings" pitchFamily="2" charset="2"/>
              <a:buNone/>
            </a:pPr>
            <a:r>
              <a:rPr lang="en-US" sz="2400" b="1" dirty="0" smtClean="0"/>
              <a:t>2015 Budgeted Net Revenue:		</a:t>
            </a:r>
            <a:r>
              <a:rPr lang="en-US" sz="2400" b="1" dirty="0" smtClean="0">
                <a:solidFill>
                  <a:srgbClr val="FF0000"/>
                </a:solidFill>
              </a:rPr>
              <a:t>($11,796)</a:t>
            </a:r>
          </a:p>
          <a:p>
            <a:pPr marL="0" indent="0" eaLnBrk="1" hangingPunct="1">
              <a:lnSpc>
                <a:spcPct val="90000"/>
              </a:lnSpc>
              <a:buFont typeface="Wingdings" pitchFamily="2" charset="2"/>
              <a:buNone/>
            </a:pPr>
            <a:r>
              <a:rPr lang="en-US" sz="2400" b="1" dirty="0" smtClean="0"/>
              <a:t>2015 9+3 Forecast for Net Revenue:	$154,663</a:t>
            </a:r>
          </a:p>
        </p:txBody>
      </p:sp>
    </p:spTree>
    <p:extLst>
      <p:ext uri="{BB962C8B-B14F-4D97-AF65-F5344CB8AC3E}">
        <p14:creationId xmlns:p14="http://schemas.microsoft.com/office/powerpoint/2010/main" val="396127826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Grp="1" noChangeArrowheads="1"/>
          </p:cNvSpPr>
          <p:nvPr>
            <p:ph type="ctrTitle" idx="4294967295"/>
          </p:nvPr>
        </p:nvSpPr>
        <p:spPr>
          <a:xfrm>
            <a:off x="228600" y="990600"/>
            <a:ext cx="8915400" cy="1470025"/>
          </a:xfrm>
        </p:spPr>
        <p:txBody>
          <a:bodyPr/>
          <a:lstStyle/>
          <a:p>
            <a:pPr eaLnBrk="1" hangingPunct="1">
              <a:lnSpc>
                <a:spcPts val="3700"/>
              </a:lnSpc>
            </a:pPr>
            <a:r>
              <a:rPr lang="en-US" sz="4000" dirty="0" smtClean="0"/>
              <a:t>NSGC Publications Update</a:t>
            </a:r>
          </a:p>
        </p:txBody>
      </p:sp>
      <p:sp>
        <p:nvSpPr>
          <p:cNvPr id="45058" name="Rectangle 5"/>
          <p:cNvSpPr>
            <a:spLocks noGrp="1" noChangeArrowheads="1"/>
          </p:cNvSpPr>
          <p:nvPr>
            <p:ph type="subTitle" idx="4294967295"/>
          </p:nvPr>
        </p:nvSpPr>
        <p:spPr>
          <a:xfrm>
            <a:off x="609600" y="2133600"/>
            <a:ext cx="7423150" cy="1524000"/>
          </a:xfrm>
        </p:spPr>
        <p:txBody>
          <a:bodyPr/>
          <a:lstStyle/>
          <a:p>
            <a:pPr marL="339725" lvl="1" indent="0" eaLnBrk="1" hangingPunct="1">
              <a:lnSpc>
                <a:spcPct val="150000"/>
              </a:lnSpc>
            </a:pPr>
            <a:r>
              <a:rPr lang="en-US" sz="2800" b="1" i="1" dirty="0" smtClean="0"/>
              <a:t>Journal of Genetic Counseling</a:t>
            </a:r>
          </a:p>
          <a:p>
            <a:pPr marL="339725" lvl="1" indent="0" eaLnBrk="1" hangingPunct="1">
              <a:lnSpc>
                <a:spcPct val="150000"/>
              </a:lnSpc>
            </a:pPr>
            <a:r>
              <a:rPr lang="en-US" sz="2800" b="1" i="1" dirty="0" smtClean="0"/>
              <a:t>Perspectives in Genetic Counseling</a:t>
            </a:r>
          </a:p>
        </p:txBody>
      </p:sp>
      <p:sp>
        <p:nvSpPr>
          <p:cNvPr id="4" name="Rectangle 3"/>
          <p:cNvSpPr txBox="1">
            <a:spLocks noChangeArrowheads="1"/>
          </p:cNvSpPr>
          <p:nvPr/>
        </p:nvSpPr>
        <p:spPr bwMode="auto">
          <a:xfrm>
            <a:off x="1066800" y="4267200"/>
            <a:ext cx="6280150" cy="170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ea typeface="+mn-ea"/>
                <a:cs typeface="+mn-cs"/>
              </a:defRPr>
            </a:lvl1pPr>
            <a:lvl2pPr marL="571500" indent="-227013" algn="l" rtl="0" eaLnBrk="0" fontAlgn="base" hangingPunct="0">
              <a:spcBef>
                <a:spcPct val="20000"/>
              </a:spcBef>
              <a:spcAft>
                <a:spcPct val="0"/>
              </a:spcAft>
              <a:buClr>
                <a:schemeClr val="accent2"/>
              </a:buClr>
              <a:buSzPct val="100000"/>
              <a:buChar char="&gt;"/>
              <a:defRPr>
                <a:solidFill>
                  <a:schemeClr val="tx1"/>
                </a:solidFill>
                <a:latin typeface="+mn-lt"/>
              </a:defRPr>
            </a:lvl2pPr>
            <a:lvl3pPr marL="969963" indent="-284163" algn="l" rtl="0" eaLnBrk="0" fontAlgn="base" hangingPunct="0">
              <a:spcBef>
                <a:spcPct val="20000"/>
              </a:spcBef>
              <a:spcAft>
                <a:spcPct val="0"/>
              </a:spcAft>
              <a:buClr>
                <a:schemeClr val="hlink"/>
              </a:buClr>
              <a:buChar char="—"/>
              <a:defRPr sz="1600">
                <a:solidFill>
                  <a:schemeClr val="tx1"/>
                </a:solidFill>
                <a:latin typeface="+mn-lt"/>
              </a:defRPr>
            </a:lvl3pPr>
            <a:lvl4pPr marL="1311275" indent="-227013" algn="l" rtl="0" eaLnBrk="0" fontAlgn="base" hangingPunct="0">
              <a:spcBef>
                <a:spcPct val="20000"/>
              </a:spcBef>
              <a:spcAft>
                <a:spcPct val="0"/>
              </a:spcAft>
              <a:buClr>
                <a:schemeClr val="accent1"/>
              </a:buClr>
              <a:buSzPct val="80000"/>
              <a:buFont typeface="Wingdings" pitchFamily="2" charset="2"/>
              <a:buChar char="ü"/>
              <a:defRPr sz="1400">
                <a:solidFill>
                  <a:schemeClr val="tx1"/>
                </a:solidFill>
                <a:latin typeface="+mn-lt"/>
              </a:defRPr>
            </a:lvl4pPr>
            <a:lvl5pPr marL="1649413" indent="-223838" algn="l" rtl="0" eaLnBrk="0" fontAlgn="base" hangingPunct="0">
              <a:spcBef>
                <a:spcPct val="20000"/>
              </a:spcBef>
              <a:spcAft>
                <a:spcPct val="0"/>
              </a:spcAft>
              <a:buClr>
                <a:schemeClr val="accent2"/>
              </a:buClr>
              <a:buSzPct val="80000"/>
              <a:buFont typeface="Arial" charset="0"/>
              <a:buChar char="—"/>
              <a:defRPr sz="1400">
                <a:solidFill>
                  <a:schemeClr val="tx1"/>
                </a:solidFill>
                <a:latin typeface="+mn-lt"/>
              </a:defRPr>
            </a:lvl5pPr>
            <a:lvl6pPr marL="2106613" indent="-223838" algn="l" rtl="0" fontAlgn="base">
              <a:spcBef>
                <a:spcPct val="20000"/>
              </a:spcBef>
              <a:spcAft>
                <a:spcPct val="0"/>
              </a:spcAft>
              <a:buClr>
                <a:schemeClr val="accent2"/>
              </a:buClr>
              <a:buSzPct val="80000"/>
              <a:buFont typeface="Arial" pitchFamily="34" charset="0"/>
              <a:buChar char="—"/>
              <a:defRPr sz="1400">
                <a:solidFill>
                  <a:schemeClr val="tx1"/>
                </a:solidFill>
                <a:latin typeface="+mn-lt"/>
              </a:defRPr>
            </a:lvl6pPr>
            <a:lvl7pPr marL="2563813" indent="-223838" algn="l" rtl="0" fontAlgn="base">
              <a:spcBef>
                <a:spcPct val="20000"/>
              </a:spcBef>
              <a:spcAft>
                <a:spcPct val="0"/>
              </a:spcAft>
              <a:buClr>
                <a:schemeClr val="accent2"/>
              </a:buClr>
              <a:buSzPct val="80000"/>
              <a:buFont typeface="Arial" pitchFamily="34" charset="0"/>
              <a:buChar char="—"/>
              <a:defRPr sz="1400">
                <a:solidFill>
                  <a:schemeClr val="tx1"/>
                </a:solidFill>
                <a:latin typeface="+mn-lt"/>
              </a:defRPr>
            </a:lvl7pPr>
            <a:lvl8pPr marL="3021013" indent="-223838" algn="l" rtl="0" fontAlgn="base">
              <a:spcBef>
                <a:spcPct val="20000"/>
              </a:spcBef>
              <a:spcAft>
                <a:spcPct val="0"/>
              </a:spcAft>
              <a:buClr>
                <a:schemeClr val="accent2"/>
              </a:buClr>
              <a:buSzPct val="80000"/>
              <a:buFont typeface="Arial" pitchFamily="34" charset="0"/>
              <a:buChar char="—"/>
              <a:defRPr sz="1400">
                <a:solidFill>
                  <a:schemeClr val="tx1"/>
                </a:solidFill>
                <a:latin typeface="+mn-lt"/>
              </a:defRPr>
            </a:lvl8pPr>
            <a:lvl9pPr marL="3478213" indent="-223838" algn="l" rtl="0" fontAlgn="base">
              <a:spcBef>
                <a:spcPct val="20000"/>
              </a:spcBef>
              <a:spcAft>
                <a:spcPct val="0"/>
              </a:spcAft>
              <a:buClr>
                <a:schemeClr val="accent2"/>
              </a:buClr>
              <a:buSzPct val="80000"/>
              <a:buFont typeface="Arial" pitchFamily="34" charset="0"/>
              <a:buChar char="—"/>
              <a:defRPr sz="1400">
                <a:solidFill>
                  <a:schemeClr val="tx1"/>
                </a:solidFill>
                <a:latin typeface="+mn-lt"/>
              </a:defRPr>
            </a:lvl9pPr>
          </a:lstStyle>
          <a:p>
            <a:pPr marL="0" indent="0" eaLnBrk="1" hangingPunct="1">
              <a:lnSpc>
                <a:spcPct val="80000"/>
              </a:lnSpc>
              <a:buFont typeface="Wingdings" pitchFamily="2" charset="2"/>
              <a:buNone/>
            </a:pPr>
            <a:r>
              <a:rPr lang="en-US" sz="3200" b="1" dirty="0" smtClean="0"/>
              <a:t>Joy Larsen Haidle, MS, CGC </a:t>
            </a:r>
          </a:p>
          <a:p>
            <a:pPr marL="0" indent="0" eaLnBrk="1" hangingPunct="1">
              <a:lnSpc>
                <a:spcPct val="80000"/>
              </a:lnSpc>
              <a:buFont typeface="Wingdings" pitchFamily="2" charset="2"/>
              <a:buNone/>
            </a:pPr>
            <a:r>
              <a:rPr lang="en-US" sz="3200" b="1" dirty="0" smtClean="0"/>
              <a:t>NSGC President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idx="4294967295"/>
          </p:nvPr>
        </p:nvSpPr>
        <p:spPr>
          <a:xfrm>
            <a:off x="457200" y="274638"/>
            <a:ext cx="8229600" cy="1143000"/>
          </a:xfrm>
        </p:spPr>
        <p:txBody>
          <a:bodyPr/>
          <a:lstStyle/>
          <a:p>
            <a:pPr eaLnBrk="1" hangingPunct="1"/>
            <a:r>
              <a:rPr lang="en-US" sz="3200" dirty="0" smtClean="0"/>
              <a:t/>
            </a:r>
            <a:br>
              <a:rPr lang="en-US" sz="3200" dirty="0" smtClean="0"/>
            </a:br>
            <a:r>
              <a:rPr lang="en-US" sz="3200" i="1" dirty="0" smtClean="0"/>
              <a:t>Journal of Genetic Counseling</a:t>
            </a:r>
          </a:p>
        </p:txBody>
      </p:sp>
      <p:sp>
        <p:nvSpPr>
          <p:cNvPr id="21508" name="Rectangle 3"/>
          <p:cNvSpPr>
            <a:spLocks noGrp="1" noChangeArrowheads="1"/>
          </p:cNvSpPr>
          <p:nvPr>
            <p:ph sz="half" idx="4294967295"/>
          </p:nvPr>
        </p:nvSpPr>
        <p:spPr>
          <a:xfrm>
            <a:off x="1716088" y="2362200"/>
            <a:ext cx="5294312" cy="3581400"/>
          </a:xfrm>
        </p:spPr>
        <p:txBody>
          <a:bodyPr/>
          <a:lstStyle/>
          <a:p>
            <a:pPr eaLnBrk="1" hangingPunct="1">
              <a:buFont typeface="Wingdings" pitchFamily="2" charset="2"/>
              <a:buNone/>
              <a:defRPr/>
            </a:pPr>
            <a:endParaRPr lang="en-US" sz="2800" b="1" dirty="0" smtClean="0"/>
          </a:p>
          <a:p>
            <a:pPr eaLnBrk="1" hangingPunct="1">
              <a:buFont typeface="Wingdings" pitchFamily="2" charset="2"/>
              <a:buNone/>
              <a:defRPr/>
            </a:pPr>
            <a:r>
              <a:rPr lang="en-US" sz="2800" b="1" dirty="0" smtClean="0"/>
              <a:t>Bonnie LeRoy, MS, CGC</a:t>
            </a:r>
          </a:p>
          <a:p>
            <a:pPr eaLnBrk="1" hangingPunct="1">
              <a:buFont typeface="Wingdings" pitchFamily="2" charset="2"/>
              <a:buNone/>
              <a:defRPr/>
            </a:pPr>
            <a:r>
              <a:rPr lang="en-US" sz="2800" b="1" dirty="0"/>
              <a:t>Editor-in-Chief</a:t>
            </a:r>
          </a:p>
          <a:p>
            <a:pPr marL="739775" lvl="2" indent="0" eaLnBrk="1" hangingPunct="1">
              <a:buFontTx/>
              <a:buNone/>
              <a:defRPr/>
            </a:pPr>
            <a:endParaRPr lang="en-US" sz="2000" b="1" dirty="0"/>
          </a:p>
          <a:p>
            <a:pPr marL="739775" lvl="2" indent="0" eaLnBrk="1" hangingPunct="1">
              <a:buFontTx/>
              <a:buNone/>
              <a:defRPr/>
            </a:pPr>
            <a:endParaRPr lang="en-US" sz="2800" b="1" dirty="0" smtClean="0"/>
          </a:p>
          <a:p>
            <a:pPr marL="739775" lvl="2" indent="0" eaLnBrk="1" hangingPunct="1">
              <a:buFontTx/>
              <a:buNone/>
              <a:defRPr/>
            </a:pPr>
            <a:r>
              <a:rPr lang="en-US" sz="2800" b="1" dirty="0" smtClean="0"/>
              <a:t>Pat </a:t>
            </a:r>
            <a:r>
              <a:rPr lang="en-US" sz="2800" b="1" dirty="0"/>
              <a:t>McCarthy Veach, PhD</a:t>
            </a:r>
          </a:p>
          <a:p>
            <a:pPr marL="739775" lvl="2" indent="0" eaLnBrk="1" hangingPunct="1">
              <a:buFontTx/>
              <a:buNone/>
              <a:defRPr/>
            </a:pPr>
            <a:r>
              <a:rPr lang="en-US" sz="2800" b="1" dirty="0"/>
              <a:t>Assistant Editor</a:t>
            </a:r>
          </a:p>
          <a:p>
            <a:pPr marL="0" indent="0" eaLnBrk="1" hangingPunct="1">
              <a:buFont typeface="Wingdings" pitchFamily="2" charset="2"/>
              <a:buNone/>
              <a:defRPr/>
            </a:pPr>
            <a:endParaRPr lang="en-US" sz="1200" dirty="0" smtClean="0"/>
          </a:p>
          <a:p>
            <a:pPr marL="739775" lvl="2" indent="0" eaLnBrk="1" hangingPunct="1">
              <a:buFontTx/>
              <a:buNone/>
              <a:defRPr/>
            </a:pPr>
            <a:endParaRPr lang="en-US" sz="2400" b="1" dirty="0"/>
          </a:p>
          <a:p>
            <a:pPr eaLnBrk="1" hangingPunct="1">
              <a:defRPr/>
            </a:pPr>
            <a:endParaRPr lang="en-US" sz="2400" dirty="0" smtClean="0"/>
          </a:p>
        </p:txBody>
      </p:sp>
      <p:pic>
        <p:nvPicPr>
          <p:cNvPr id="46083" name="Picture 2" descr="http://www.minnesotaalumni.org/s/1118/images/editor/DTA/2012/2012_bonnie_leroy_3859_v3c_5x7.jpg"/>
          <p:cNvPicPr>
            <a:picLocks noChangeAspect="1" noChangeArrowheads="1"/>
          </p:cNvPicPr>
          <p:nvPr/>
        </p:nvPicPr>
        <p:blipFill>
          <a:blip r:embed="rId3"/>
          <a:srcRect/>
          <a:stretch>
            <a:fillRect/>
          </a:stretch>
        </p:blipFill>
        <p:spPr bwMode="auto">
          <a:xfrm>
            <a:off x="304800" y="2133600"/>
            <a:ext cx="1306512" cy="1828800"/>
          </a:xfrm>
          <a:prstGeom prst="rect">
            <a:avLst/>
          </a:prstGeom>
          <a:noFill/>
          <a:ln w="9525">
            <a:noFill/>
            <a:miter lim="800000"/>
            <a:headEnd/>
            <a:tailEnd/>
          </a:ln>
        </p:spPr>
      </p:pic>
      <p:pic>
        <p:nvPicPr>
          <p:cNvPr id="46084" name="Picture 4" descr="http://t3.gstatic.com/images?q=tbn:ANd9GcRjo2vzMHlEiy2N8TLrs2opvhn4mTKgd94uD57RFZXE_KGl0NwWyQ"/>
          <p:cNvPicPr>
            <a:picLocks noChangeAspect="1" noChangeArrowheads="1"/>
          </p:cNvPicPr>
          <p:nvPr/>
        </p:nvPicPr>
        <p:blipFill>
          <a:blip r:embed="rId4"/>
          <a:srcRect/>
          <a:stretch>
            <a:fillRect/>
          </a:stretch>
        </p:blipFill>
        <p:spPr bwMode="auto">
          <a:xfrm>
            <a:off x="7239000" y="4343400"/>
            <a:ext cx="1143000" cy="1714500"/>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6553200" y="1371599"/>
            <a:ext cx="1828800" cy="2220685"/>
          </a:xfrm>
          <a:prstGeom prst="rect">
            <a:avLst/>
          </a:prstGeom>
          <a:noFill/>
          <a:ln w="9525">
            <a:noFill/>
            <a:miter lim="800000"/>
            <a:headEnd/>
            <a:tailEnd/>
          </a:ln>
        </p:spPr>
      </p:pic>
    </p:spTree>
    <p:extLst>
      <p:ext uri="{BB962C8B-B14F-4D97-AF65-F5344CB8AC3E}">
        <p14:creationId xmlns:p14="http://schemas.microsoft.com/office/powerpoint/2010/main" val="42188154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idx="4294967295"/>
          </p:nvPr>
        </p:nvSpPr>
        <p:spPr>
          <a:xfrm>
            <a:off x="1954" y="533400"/>
            <a:ext cx="6096000" cy="990600"/>
          </a:xfrm>
        </p:spPr>
        <p:txBody>
          <a:bodyPr/>
          <a:lstStyle/>
          <a:p>
            <a:pPr eaLnBrk="1" hangingPunct="1"/>
            <a:r>
              <a:rPr lang="en-US" sz="3200" i="1" dirty="0" smtClean="0"/>
              <a:t>Journal </a:t>
            </a:r>
            <a:r>
              <a:rPr lang="en-US" sz="3200" i="1" dirty="0"/>
              <a:t>of Genetic </a:t>
            </a:r>
            <a:r>
              <a:rPr lang="en-US" sz="3200" i="1" dirty="0" smtClean="0"/>
              <a:t>Counseling</a:t>
            </a:r>
            <a:r>
              <a:rPr lang="en-US" sz="3200" dirty="0" smtClean="0"/>
              <a:t/>
            </a:r>
            <a:br>
              <a:rPr lang="en-US" sz="3200" dirty="0" smtClean="0"/>
            </a:br>
            <a:r>
              <a:rPr lang="en-US" sz="3200" dirty="0" smtClean="0"/>
              <a:t>Associate Editors</a:t>
            </a:r>
          </a:p>
        </p:txBody>
      </p:sp>
      <p:sp>
        <p:nvSpPr>
          <p:cNvPr id="21508" name="Rectangle 3"/>
          <p:cNvSpPr>
            <a:spLocks noGrp="1" noChangeArrowheads="1"/>
          </p:cNvSpPr>
          <p:nvPr>
            <p:ph sz="half" idx="4294967295"/>
          </p:nvPr>
        </p:nvSpPr>
        <p:spPr>
          <a:xfrm>
            <a:off x="609600" y="1676400"/>
            <a:ext cx="7315200" cy="2590800"/>
          </a:xfrm>
        </p:spPr>
        <p:txBody>
          <a:bodyPr/>
          <a:lstStyle/>
          <a:p>
            <a:pPr eaLnBrk="1" hangingPunct="1">
              <a:buFont typeface="Wingdings" pitchFamily="2" charset="2"/>
              <a:buNone/>
              <a:defRPr/>
            </a:pPr>
            <a:r>
              <a:rPr lang="en-US" sz="2800" b="1" dirty="0" smtClean="0"/>
              <a:t>Christina Palmer, PhD</a:t>
            </a:r>
          </a:p>
          <a:p>
            <a:pPr eaLnBrk="1" hangingPunct="1">
              <a:buFont typeface="Wingdings" pitchFamily="2" charset="2"/>
              <a:buNone/>
              <a:defRPr/>
            </a:pPr>
            <a:r>
              <a:rPr lang="en-US" sz="1400" b="1" i="1" dirty="0" smtClean="0"/>
              <a:t>Editor for COI papers </a:t>
            </a:r>
            <a:endParaRPr lang="en-US" sz="1400" b="1" i="1" dirty="0"/>
          </a:p>
          <a:p>
            <a:pPr marL="739775" lvl="2" indent="0" eaLnBrk="1" hangingPunct="1">
              <a:buFontTx/>
              <a:buNone/>
              <a:defRPr/>
            </a:pPr>
            <a:endParaRPr lang="en-US" sz="2800" b="1" dirty="0" smtClean="0"/>
          </a:p>
          <a:p>
            <a:pPr marL="739775" lvl="2" indent="0" eaLnBrk="1" hangingPunct="1">
              <a:buFontTx/>
              <a:buNone/>
              <a:defRPr/>
            </a:pPr>
            <a:r>
              <a:rPr lang="en-US" sz="2800" b="1" dirty="0"/>
              <a:t>	</a:t>
            </a:r>
            <a:r>
              <a:rPr lang="en-US" sz="2800" b="1" dirty="0" smtClean="0"/>
              <a:t>			</a:t>
            </a:r>
          </a:p>
          <a:p>
            <a:pPr marL="739775" lvl="2" indent="0" eaLnBrk="1" hangingPunct="1">
              <a:buFontTx/>
              <a:buNone/>
              <a:defRPr/>
            </a:pPr>
            <a:r>
              <a:rPr lang="en-US" sz="2800" b="1" dirty="0"/>
              <a:t>	</a:t>
            </a:r>
            <a:r>
              <a:rPr lang="en-US" sz="2800" b="1" dirty="0" smtClean="0"/>
              <a:t>			Ian MacFarlane, PhD</a:t>
            </a:r>
          </a:p>
          <a:p>
            <a:pPr marL="739775" lvl="2" indent="0" eaLnBrk="1" hangingPunct="1">
              <a:buFontTx/>
              <a:buNone/>
              <a:defRPr/>
            </a:pPr>
            <a:r>
              <a:rPr lang="en-US" sz="1400" b="1" dirty="0"/>
              <a:t>	</a:t>
            </a:r>
            <a:r>
              <a:rPr lang="en-US" sz="1400" b="1" dirty="0" smtClean="0"/>
              <a:t>			Stats expert extraordinaire!</a:t>
            </a:r>
          </a:p>
          <a:p>
            <a:pPr marL="739775" lvl="2" indent="0" eaLnBrk="1" hangingPunct="1">
              <a:buFontTx/>
              <a:buNone/>
              <a:defRPr/>
            </a:pPr>
            <a:r>
              <a:rPr lang="en-US" sz="2800" b="1" dirty="0"/>
              <a:t>	</a:t>
            </a:r>
            <a:r>
              <a:rPr lang="en-US" sz="2800" b="1" dirty="0" smtClean="0"/>
              <a:t>			</a:t>
            </a:r>
            <a:endParaRPr lang="en-US" sz="1200" i="1" dirty="0" smtClean="0"/>
          </a:p>
          <a:p>
            <a:pPr marL="739775" lvl="2" indent="0" eaLnBrk="1" hangingPunct="1">
              <a:buFontTx/>
              <a:buNone/>
              <a:defRPr/>
            </a:pPr>
            <a:endParaRPr lang="en-US" sz="2400" b="1" dirty="0"/>
          </a:p>
          <a:p>
            <a:pPr eaLnBrk="1" hangingPunct="1">
              <a:defRPr/>
            </a:pPr>
            <a:endParaRPr lang="en-US" sz="2400" dirty="0" smtClean="0"/>
          </a:p>
        </p:txBody>
      </p:sp>
      <p:pic>
        <p:nvPicPr>
          <p:cNvPr id="2" name="Picture 1" descr="Ian-MacFarla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4495800"/>
            <a:ext cx="1600200" cy="2000250"/>
          </a:xfrm>
          <a:prstGeom prst="rect">
            <a:avLst/>
          </a:prstGeom>
        </p:spPr>
      </p:pic>
      <p:pic>
        <p:nvPicPr>
          <p:cNvPr id="7" name="Picture 6" descr="http://www.justsaypictures.com/images/statistics.jpg"/>
          <p:cNvPicPr/>
          <p:nvPr/>
        </p:nvPicPr>
        <p:blipFill>
          <a:blip r:embed="rId4">
            <a:extLst>
              <a:ext uri="{28A0092B-C50C-407E-A947-70E740481C1C}">
                <a14:useLocalDpi xmlns:a14="http://schemas.microsoft.com/office/drawing/2010/main" val="0"/>
              </a:ext>
            </a:extLst>
          </a:blip>
          <a:srcRect/>
          <a:stretch>
            <a:fillRect/>
          </a:stretch>
        </p:blipFill>
        <p:spPr bwMode="auto">
          <a:xfrm>
            <a:off x="6096000" y="609600"/>
            <a:ext cx="2743200" cy="2895600"/>
          </a:xfrm>
          <a:prstGeom prst="rect">
            <a:avLst/>
          </a:prstGeom>
          <a:noFill/>
          <a:ln>
            <a:noFill/>
          </a:ln>
        </p:spPr>
      </p:pic>
      <p:pic>
        <p:nvPicPr>
          <p:cNvPr id="4" name="Picture 3" descr="Christin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2438400"/>
            <a:ext cx="2374900" cy="1980217"/>
          </a:xfrm>
          <a:prstGeom prst="rect">
            <a:avLst/>
          </a:prstGeom>
        </p:spPr>
      </p:pic>
      <p:sp>
        <p:nvSpPr>
          <p:cNvPr id="3" name="Down Arrow 2"/>
          <p:cNvSpPr/>
          <p:nvPr/>
        </p:nvSpPr>
        <p:spPr>
          <a:xfrm>
            <a:off x="8077200" y="3505200"/>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0200" y="4419600"/>
            <a:ext cx="2394585" cy="1755140"/>
          </a:xfrm>
          <a:prstGeom prst="rect">
            <a:avLst/>
          </a:prstGeom>
          <a:noFill/>
          <a:ln>
            <a:noFill/>
          </a:ln>
        </p:spPr>
      </p:pic>
    </p:spTree>
    <p:extLst>
      <p:ext uri="{BB962C8B-B14F-4D97-AF65-F5344CB8AC3E}">
        <p14:creationId xmlns:p14="http://schemas.microsoft.com/office/powerpoint/2010/main" val="26999625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a:xfrm>
            <a:off x="457200" y="685800"/>
            <a:ext cx="8077200" cy="990600"/>
          </a:xfrm>
        </p:spPr>
        <p:txBody>
          <a:bodyPr/>
          <a:lstStyle/>
          <a:p>
            <a:pPr eaLnBrk="1" hangingPunct="1"/>
            <a:r>
              <a:rPr lang="en-US" sz="2800" i="1" dirty="0" smtClean="0"/>
              <a:t>Journal of Genetic Counseling </a:t>
            </a:r>
            <a:r>
              <a:rPr lang="en-US" sz="2800" dirty="0" smtClean="0"/>
              <a:t>data </a:t>
            </a:r>
            <a:br>
              <a:rPr lang="en-US" sz="2800" dirty="0" smtClean="0"/>
            </a:br>
            <a:r>
              <a:rPr lang="en-US" sz="2800" i="1" dirty="0" smtClean="0"/>
              <a:t>September 30, 2014 through October 1, 2015</a:t>
            </a:r>
          </a:p>
        </p:txBody>
      </p:sp>
      <p:sp>
        <p:nvSpPr>
          <p:cNvPr id="50178" name="Rectangle 3"/>
          <p:cNvSpPr>
            <a:spLocks noGrp="1" noChangeArrowheads="1"/>
          </p:cNvSpPr>
          <p:nvPr>
            <p:ph type="body" idx="4294967295"/>
          </p:nvPr>
        </p:nvSpPr>
        <p:spPr>
          <a:xfrm>
            <a:off x="457200" y="1676400"/>
            <a:ext cx="7772400" cy="4648200"/>
          </a:xfrm>
        </p:spPr>
        <p:txBody>
          <a:bodyPr/>
          <a:lstStyle/>
          <a:p>
            <a:pPr marL="412750" indent="-412750" eaLnBrk="1" hangingPunct="1"/>
            <a:r>
              <a:rPr lang="en-US" dirty="0" smtClean="0"/>
              <a:t>Manuscript submission and processing has increased </a:t>
            </a:r>
          </a:p>
          <a:p>
            <a:pPr marL="869950" lvl="1" indent="-412750" eaLnBrk="1" hangingPunct="1"/>
            <a:r>
              <a:rPr lang="en-US" dirty="0" smtClean="0"/>
              <a:t>Over the past 12 months, JOGC editorial office received:</a:t>
            </a:r>
          </a:p>
          <a:p>
            <a:pPr marL="1327150" lvl="2" indent="-412750" eaLnBrk="1" hangingPunct="1"/>
            <a:r>
              <a:rPr lang="en-US" dirty="0" smtClean="0"/>
              <a:t>236 </a:t>
            </a:r>
            <a:r>
              <a:rPr lang="en-US" u="sng" dirty="0" smtClean="0"/>
              <a:t>new</a:t>
            </a:r>
            <a:r>
              <a:rPr lang="en-US" dirty="0" smtClean="0"/>
              <a:t> submissions; 19-20 new per month</a:t>
            </a:r>
          </a:p>
          <a:p>
            <a:pPr marL="1327150" lvl="2" indent="-412750" eaLnBrk="1" hangingPunct="1"/>
            <a:r>
              <a:rPr lang="en-US" dirty="0" smtClean="0"/>
              <a:t>278 manuscripts were sent out for revision</a:t>
            </a:r>
          </a:p>
          <a:p>
            <a:pPr marL="1327150" lvl="2" indent="-412750" eaLnBrk="1" hangingPunct="1"/>
            <a:r>
              <a:rPr lang="en-US" dirty="0" smtClean="0"/>
              <a:t>257 revised manuscripts were received</a:t>
            </a:r>
          </a:p>
          <a:p>
            <a:pPr marL="869950" lvl="1" indent="-412750" eaLnBrk="1" hangingPunct="1"/>
            <a:r>
              <a:rPr lang="en-US" dirty="0" smtClean="0"/>
              <a:t>Average # of days from submission to first decision is 48  </a:t>
            </a:r>
            <a:r>
              <a:rPr lang="en-US" i="1" dirty="0" smtClean="0"/>
              <a:t>(time to publication varies dependent upon time taken to revise)</a:t>
            </a:r>
          </a:p>
          <a:p>
            <a:pPr marL="869950" lvl="1" indent="-412750" eaLnBrk="1" hangingPunct="1"/>
            <a:r>
              <a:rPr lang="en-US" dirty="0" smtClean="0"/>
              <a:t>Total number of reviewers invited was </a:t>
            </a:r>
            <a:r>
              <a:rPr lang="en-US" b="1" u="sng" dirty="0" smtClean="0"/>
              <a:t>785!!</a:t>
            </a:r>
          </a:p>
          <a:p>
            <a:pPr marL="869950" lvl="1" indent="-412750" eaLnBrk="1" hangingPunct="1"/>
            <a:r>
              <a:rPr lang="en-US" dirty="0" smtClean="0"/>
              <a:t>The rejection rate for original submissions is 41%</a:t>
            </a:r>
          </a:p>
          <a:p>
            <a:pPr marL="528638" indent="-412750" eaLnBrk="1" hangingPunct="1"/>
            <a:r>
              <a:rPr lang="en-US" dirty="0" smtClean="0"/>
              <a:t>We had about 6.5% increase in the number of new manuscripts received over the same time period last year.</a:t>
            </a:r>
          </a:p>
          <a:p>
            <a:pPr marL="528638" indent="-412750" eaLnBrk="1" hangingPunct="1"/>
            <a:r>
              <a:rPr lang="en-US" dirty="0" smtClean="0"/>
              <a:t>Author satisfaction: 94% said would likely publish again.</a:t>
            </a:r>
          </a:p>
        </p:txBody>
      </p:sp>
    </p:spTree>
    <p:extLst>
      <p:ext uri="{BB962C8B-B14F-4D97-AF65-F5344CB8AC3E}">
        <p14:creationId xmlns:p14="http://schemas.microsoft.com/office/powerpoint/2010/main" val="3204212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p:txBody>
          <a:bodyPr/>
          <a:lstStyle/>
          <a:p>
            <a:pPr eaLnBrk="1" hangingPunct="1"/>
            <a:r>
              <a:rPr lang="en-US" sz="2800" dirty="0" smtClean="0"/>
              <a:t>Additional </a:t>
            </a:r>
            <a:r>
              <a:rPr lang="en-US" sz="2800" i="1" dirty="0" smtClean="0"/>
              <a:t>Journal of Genetic Counseling </a:t>
            </a:r>
            <a:r>
              <a:rPr lang="en-US" sz="2800" dirty="0" smtClean="0"/>
              <a:t>highlights</a:t>
            </a:r>
          </a:p>
        </p:txBody>
      </p:sp>
      <p:sp>
        <p:nvSpPr>
          <p:cNvPr id="52226" name="Rectangle 3"/>
          <p:cNvSpPr>
            <a:spLocks noGrp="1" noChangeArrowheads="1"/>
          </p:cNvSpPr>
          <p:nvPr>
            <p:ph type="body" idx="4294967295"/>
          </p:nvPr>
        </p:nvSpPr>
        <p:spPr>
          <a:xfrm>
            <a:off x="304800" y="1295400"/>
            <a:ext cx="8610600" cy="4724400"/>
          </a:xfrm>
        </p:spPr>
        <p:txBody>
          <a:bodyPr/>
          <a:lstStyle/>
          <a:p>
            <a:pPr marL="412750" indent="-412750" eaLnBrk="1" hangingPunct="1">
              <a:spcAft>
                <a:spcPct val="40000"/>
              </a:spcAft>
            </a:pPr>
            <a:r>
              <a:rPr lang="en-US" dirty="0" smtClean="0"/>
              <a:t>The Impact Factor has increased to </a:t>
            </a:r>
            <a:r>
              <a:rPr lang="en-US" b="1" dirty="0" smtClean="0"/>
              <a:t>2.343!!</a:t>
            </a:r>
          </a:p>
          <a:p>
            <a:pPr marL="412750" indent="-412750" eaLnBrk="1" hangingPunct="1">
              <a:spcAft>
                <a:spcPct val="40000"/>
              </a:spcAft>
            </a:pPr>
            <a:r>
              <a:rPr lang="en-US" dirty="0" smtClean="0"/>
              <a:t>The abstracts from this meeting will be in the Dec 2015 issue</a:t>
            </a:r>
          </a:p>
          <a:p>
            <a:pPr marL="412750" indent="-412750" eaLnBrk="1" hangingPunct="1">
              <a:spcAft>
                <a:spcPct val="40000"/>
              </a:spcAft>
            </a:pPr>
            <a:r>
              <a:rPr lang="en-US" dirty="0" smtClean="0"/>
              <a:t>A Special Issue on </a:t>
            </a:r>
            <a:r>
              <a:rPr lang="en-US" u="sng" dirty="0" smtClean="0"/>
              <a:t>Public Heath Genetics and Genomics</a:t>
            </a:r>
            <a:r>
              <a:rPr lang="en-US" dirty="0" smtClean="0"/>
              <a:t> guest </a:t>
            </a:r>
            <a:r>
              <a:rPr lang="en-US" dirty="0"/>
              <a:t>edited by Amy </a:t>
            </a:r>
            <a:r>
              <a:rPr lang="en-US" dirty="0" err="1" smtClean="0"/>
              <a:t>Gaviglio</a:t>
            </a:r>
            <a:r>
              <a:rPr lang="en-US" dirty="0" smtClean="0"/>
              <a:t> and </a:t>
            </a:r>
            <a:r>
              <a:rPr lang="en-US" dirty="0" err="1" smtClean="0"/>
              <a:t>Kirsty</a:t>
            </a:r>
            <a:r>
              <a:rPr lang="en-US" dirty="0" smtClean="0"/>
              <a:t> </a:t>
            </a:r>
            <a:r>
              <a:rPr lang="en-US" dirty="0" err="1" smtClean="0"/>
              <a:t>McWalter</a:t>
            </a:r>
            <a:r>
              <a:rPr lang="en-US" dirty="0" smtClean="0"/>
              <a:t> was published in June of 2015.</a:t>
            </a:r>
          </a:p>
          <a:p>
            <a:pPr marL="412750" indent="-412750" eaLnBrk="1" hangingPunct="1">
              <a:spcAft>
                <a:spcPct val="40000"/>
              </a:spcAft>
            </a:pPr>
            <a:r>
              <a:rPr lang="en-US" dirty="0" smtClean="0"/>
              <a:t>A Special Issue on </a:t>
            </a:r>
            <a:r>
              <a:rPr lang="en-US" u="sng" dirty="0" smtClean="0"/>
              <a:t>Genetic Counselor Professional Development</a:t>
            </a:r>
            <a:r>
              <a:rPr lang="en-US" dirty="0" smtClean="0"/>
              <a:t> is in the final stages of preparation.   This issue is guest edited by Nancy </a:t>
            </a:r>
            <a:r>
              <a:rPr lang="en-US" dirty="0" err="1" smtClean="0"/>
              <a:t>Callanan</a:t>
            </a:r>
            <a:r>
              <a:rPr lang="en-US" dirty="0" smtClean="0"/>
              <a:t> and Krista </a:t>
            </a:r>
            <a:r>
              <a:rPr lang="en-US" dirty="0" err="1" smtClean="0"/>
              <a:t>Redlinger</a:t>
            </a:r>
            <a:r>
              <a:rPr lang="en-US" dirty="0"/>
              <a:t>-</a:t>
            </a:r>
            <a:r>
              <a:rPr lang="en-US" dirty="0" smtClean="0"/>
              <a:t>Grosse.</a:t>
            </a:r>
          </a:p>
          <a:p>
            <a:pPr marL="412750" indent="-412750" eaLnBrk="1" hangingPunct="1">
              <a:spcAft>
                <a:spcPct val="40000"/>
              </a:spcAft>
            </a:pPr>
            <a:r>
              <a:rPr lang="en-US" dirty="0" smtClean="0"/>
              <a:t>Springer has provided funding to the NSGC that will allow the Editorial Board to recognize outstanding student publications in the </a:t>
            </a:r>
            <a:r>
              <a:rPr lang="en-US" dirty="0" err="1" smtClean="0"/>
              <a:t>JoGC</a:t>
            </a:r>
            <a:r>
              <a:rPr lang="en-US" dirty="0" smtClean="0"/>
              <a:t>.  Up to 2 papers annually will each receive a $500 award.  The editorial board is developing a selection process for these awards.  </a:t>
            </a:r>
          </a:p>
        </p:txBody>
      </p:sp>
    </p:spTree>
    <p:extLst>
      <p:ext uri="{BB962C8B-B14F-4D97-AF65-F5344CB8AC3E}">
        <p14:creationId xmlns:p14="http://schemas.microsoft.com/office/powerpoint/2010/main" val="1976358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2"/>
          <p:cNvSpPr txBox="1">
            <a:spLocks noChangeArrowheads="1"/>
          </p:cNvSpPr>
          <p:nvPr/>
        </p:nvSpPr>
        <p:spPr bwMode="auto">
          <a:xfrm>
            <a:off x="3527464" y="5731398"/>
            <a:ext cx="2074887" cy="396875"/>
          </a:xfrm>
          <a:prstGeom prst="rect">
            <a:avLst/>
          </a:prstGeom>
          <a:noFill/>
          <a:ln w="9525">
            <a:noFill/>
            <a:miter lim="800000"/>
            <a:headEnd/>
            <a:tailEnd/>
          </a:ln>
        </p:spPr>
        <p:txBody>
          <a:bodyPr wrap="square">
            <a:spAutoFit/>
          </a:bodyPr>
          <a:lstStyle/>
          <a:p>
            <a:pPr algn="ctr" eaLnBrk="0" hangingPunct="0"/>
            <a:r>
              <a:rPr lang="en-US" sz="2000" dirty="0" smtClean="0">
                <a:latin typeface="Arial" charset="0"/>
              </a:rPr>
              <a:t>Jen</a:t>
            </a:r>
            <a:endParaRPr lang="en-US" sz="2000" dirty="0">
              <a:latin typeface="Arial" charset="0"/>
            </a:endParaRPr>
          </a:p>
        </p:txBody>
      </p:sp>
      <p:sp>
        <p:nvSpPr>
          <p:cNvPr id="67586" name="Text Box 3"/>
          <p:cNvSpPr txBox="1">
            <a:spLocks noChangeArrowheads="1"/>
          </p:cNvSpPr>
          <p:nvPr/>
        </p:nvSpPr>
        <p:spPr bwMode="auto">
          <a:xfrm>
            <a:off x="685800" y="2857499"/>
            <a:ext cx="1857375" cy="396875"/>
          </a:xfrm>
          <a:prstGeom prst="rect">
            <a:avLst/>
          </a:prstGeom>
          <a:noFill/>
          <a:ln w="9525">
            <a:noFill/>
            <a:miter lim="800000"/>
            <a:headEnd/>
            <a:tailEnd/>
          </a:ln>
        </p:spPr>
        <p:txBody>
          <a:bodyPr wrap="square">
            <a:spAutoFit/>
          </a:bodyPr>
          <a:lstStyle/>
          <a:p>
            <a:pPr algn="ctr" eaLnBrk="0" hangingPunct="0"/>
            <a:r>
              <a:rPr lang="en-US" sz="2000" dirty="0" smtClean="0">
                <a:latin typeface="Arial" charset="0"/>
              </a:rPr>
              <a:t>Joy</a:t>
            </a:r>
            <a:endParaRPr lang="en-US" sz="2000" dirty="0">
              <a:latin typeface="Arial" charset="0"/>
            </a:endParaRPr>
          </a:p>
        </p:txBody>
      </p:sp>
      <p:sp>
        <p:nvSpPr>
          <p:cNvPr id="67587" name="Text Box 4"/>
          <p:cNvSpPr txBox="1">
            <a:spLocks noChangeArrowheads="1"/>
          </p:cNvSpPr>
          <p:nvPr/>
        </p:nvSpPr>
        <p:spPr bwMode="auto">
          <a:xfrm>
            <a:off x="776287" y="5595047"/>
            <a:ext cx="1676400" cy="396875"/>
          </a:xfrm>
          <a:prstGeom prst="rect">
            <a:avLst/>
          </a:prstGeom>
          <a:noFill/>
          <a:ln w="9525">
            <a:noFill/>
            <a:miter lim="800000"/>
            <a:headEnd/>
            <a:tailEnd/>
          </a:ln>
        </p:spPr>
        <p:txBody>
          <a:bodyPr wrap="square">
            <a:spAutoFit/>
          </a:bodyPr>
          <a:lstStyle/>
          <a:p>
            <a:pPr algn="ctr" eaLnBrk="0" hangingPunct="0"/>
            <a:r>
              <a:rPr lang="en-US" sz="2000" dirty="0" smtClean="0">
                <a:latin typeface="Arial" charset="0"/>
              </a:rPr>
              <a:t>Laura</a:t>
            </a:r>
            <a:endParaRPr lang="en-US" sz="2000" dirty="0">
              <a:latin typeface="Arial" charset="0"/>
            </a:endParaRPr>
          </a:p>
        </p:txBody>
      </p:sp>
      <p:sp>
        <p:nvSpPr>
          <p:cNvPr id="67588" name="Text Box 5"/>
          <p:cNvSpPr txBox="1">
            <a:spLocks noChangeArrowheads="1"/>
          </p:cNvSpPr>
          <p:nvPr/>
        </p:nvSpPr>
        <p:spPr bwMode="auto">
          <a:xfrm>
            <a:off x="6468122" y="2819526"/>
            <a:ext cx="1665023" cy="396875"/>
          </a:xfrm>
          <a:prstGeom prst="rect">
            <a:avLst/>
          </a:prstGeom>
          <a:noFill/>
          <a:ln w="9525">
            <a:noFill/>
            <a:miter lim="800000"/>
            <a:headEnd/>
            <a:tailEnd/>
          </a:ln>
        </p:spPr>
        <p:txBody>
          <a:bodyPr wrap="square">
            <a:spAutoFit/>
          </a:bodyPr>
          <a:lstStyle/>
          <a:p>
            <a:pPr algn="ctr" eaLnBrk="0" hangingPunct="0"/>
            <a:r>
              <a:rPr lang="en-US" sz="2000" dirty="0" smtClean="0">
                <a:latin typeface="Arial" charset="0"/>
              </a:rPr>
              <a:t>Sandra</a:t>
            </a:r>
            <a:endParaRPr lang="en-US" sz="2000" dirty="0">
              <a:latin typeface="Arial" charset="0"/>
            </a:endParaRPr>
          </a:p>
        </p:txBody>
      </p:sp>
      <p:sp>
        <p:nvSpPr>
          <p:cNvPr id="67589" name="Text Box 6"/>
          <p:cNvSpPr txBox="1">
            <a:spLocks noChangeArrowheads="1"/>
          </p:cNvSpPr>
          <p:nvPr/>
        </p:nvSpPr>
        <p:spPr bwMode="auto">
          <a:xfrm>
            <a:off x="6652933" y="5715879"/>
            <a:ext cx="1295400" cy="396875"/>
          </a:xfrm>
          <a:prstGeom prst="rect">
            <a:avLst/>
          </a:prstGeom>
          <a:noFill/>
          <a:ln w="9525">
            <a:noFill/>
            <a:miter lim="800000"/>
            <a:headEnd/>
            <a:tailEnd/>
          </a:ln>
        </p:spPr>
        <p:txBody>
          <a:bodyPr>
            <a:spAutoFit/>
          </a:bodyPr>
          <a:lstStyle/>
          <a:p>
            <a:pPr algn="ctr" eaLnBrk="0" hangingPunct="0"/>
            <a:r>
              <a:rPr lang="en-US" sz="2000" dirty="0">
                <a:latin typeface="Arial" charset="0"/>
              </a:rPr>
              <a:t>Meghan</a:t>
            </a:r>
          </a:p>
        </p:txBody>
      </p:sp>
      <p:sp>
        <p:nvSpPr>
          <p:cNvPr id="67590" name="Text Box 11"/>
          <p:cNvSpPr txBox="1">
            <a:spLocks noChangeArrowheads="1"/>
          </p:cNvSpPr>
          <p:nvPr/>
        </p:nvSpPr>
        <p:spPr bwMode="auto">
          <a:xfrm>
            <a:off x="3466597" y="2857499"/>
            <a:ext cx="2135755" cy="396875"/>
          </a:xfrm>
          <a:prstGeom prst="rect">
            <a:avLst/>
          </a:prstGeom>
          <a:noFill/>
          <a:ln w="9525">
            <a:noFill/>
            <a:miter lim="800000"/>
            <a:headEnd/>
            <a:tailEnd/>
          </a:ln>
        </p:spPr>
        <p:txBody>
          <a:bodyPr wrap="square">
            <a:spAutoFit/>
          </a:bodyPr>
          <a:lstStyle/>
          <a:p>
            <a:pPr algn="ctr" eaLnBrk="0" hangingPunct="0"/>
            <a:r>
              <a:rPr lang="en-US" sz="2000" dirty="0" smtClean="0">
                <a:latin typeface="Arial" charset="0"/>
              </a:rPr>
              <a:t>Jehannine</a:t>
            </a:r>
            <a:endParaRPr lang="en-US" sz="2000" dirty="0">
              <a:latin typeface="Arial" charset="0"/>
            </a:endParaRPr>
          </a:p>
        </p:txBody>
      </p:sp>
      <p:pic>
        <p:nvPicPr>
          <p:cNvPr id="67593" name="Picture 9" descr="untitled"/>
          <p:cNvPicPr>
            <a:picLocks noChangeAspect="1" noChangeArrowheads="1"/>
          </p:cNvPicPr>
          <p:nvPr/>
        </p:nvPicPr>
        <p:blipFill>
          <a:blip r:embed="rId3" cstate="print"/>
          <a:srcRect/>
          <a:stretch>
            <a:fillRect/>
          </a:stretch>
        </p:blipFill>
        <p:spPr bwMode="auto">
          <a:xfrm>
            <a:off x="6566830" y="3586747"/>
            <a:ext cx="1467605" cy="2129132"/>
          </a:xfrm>
          <a:prstGeom prst="rect">
            <a:avLst/>
          </a:prstGeom>
          <a:noFill/>
          <a:ln w="9525">
            <a:noFill/>
            <a:miter lim="800000"/>
            <a:headEnd/>
            <a:tailEnd/>
          </a:ln>
        </p:spPr>
      </p:pic>
      <p:pic>
        <p:nvPicPr>
          <p:cNvPr id="1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4164"/>
          <a:stretch/>
        </p:blipFill>
        <p:spPr bwMode="auto">
          <a:xfrm>
            <a:off x="685800" y="666094"/>
            <a:ext cx="1867402" cy="21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4852"/>
          <a:stretch/>
        </p:blipFill>
        <p:spPr bwMode="auto">
          <a:xfrm>
            <a:off x="6468122" y="666094"/>
            <a:ext cx="1665023" cy="2153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C:\Users\jmalone\Desktop\Jen Hoskovec 201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337" r="10146"/>
          <a:stretch/>
        </p:blipFill>
        <p:spPr bwMode="auto">
          <a:xfrm>
            <a:off x="3491020" y="3463485"/>
            <a:ext cx="2147779" cy="22523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Laura-Conway20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287" y="3359845"/>
            <a:ext cx="1676400" cy="2235202"/>
          </a:xfrm>
          <a:prstGeom prst="rect">
            <a:avLst/>
          </a:prstGeom>
          <a:noFill/>
          <a:extLst>
            <a:ext uri="{909E8E84-426E-40DD-AFC4-6F175D3DCCD1}">
              <a14:hiddenFill xmlns:a14="http://schemas.microsoft.com/office/drawing/2010/main">
                <a:solidFill>
                  <a:srgbClr val="FFFFFF"/>
                </a:solidFill>
              </a14:hiddenFill>
            </a:ext>
          </a:extLst>
        </p:spPr>
      </p:pic>
      <p:pic>
        <p:nvPicPr>
          <p:cNvPr id="84994"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0759" t="6202" r="33684"/>
          <a:stretch/>
        </p:blipFill>
        <p:spPr bwMode="auto">
          <a:xfrm>
            <a:off x="3527464" y="577958"/>
            <a:ext cx="2074889" cy="232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0040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304800" y="381000"/>
            <a:ext cx="7848600" cy="825500"/>
          </a:xfrm>
        </p:spPr>
        <p:txBody>
          <a:bodyPr/>
          <a:lstStyle/>
          <a:p>
            <a:r>
              <a:rPr lang="en-US" sz="2800" i="1" dirty="0" smtClean="0"/>
              <a:t>Journal of Genetic Counseling</a:t>
            </a:r>
            <a:endParaRPr lang="en-US" sz="2800" dirty="0" smtClean="0"/>
          </a:p>
        </p:txBody>
      </p:sp>
      <p:sp>
        <p:nvSpPr>
          <p:cNvPr id="54274" name="Content Placeholder 2"/>
          <p:cNvSpPr>
            <a:spLocks noGrp="1"/>
          </p:cNvSpPr>
          <p:nvPr>
            <p:ph idx="1"/>
          </p:nvPr>
        </p:nvSpPr>
        <p:spPr>
          <a:xfrm>
            <a:off x="6019800" y="1447800"/>
            <a:ext cx="2971800" cy="4678363"/>
          </a:xfrm>
        </p:spPr>
        <p:txBody>
          <a:bodyPr/>
          <a:lstStyle/>
          <a:p>
            <a:pPr marL="0" indent="0">
              <a:buNone/>
            </a:pPr>
            <a:endParaRPr lang="en-US" dirty="0"/>
          </a:p>
          <a:p>
            <a:pPr marL="0" indent="0">
              <a:buNone/>
            </a:pPr>
            <a:endParaRPr lang="en-US" dirty="0" smtClean="0"/>
          </a:p>
          <a:p>
            <a:endParaRPr lang="en-US" dirty="0" smtClean="0"/>
          </a:p>
          <a:p>
            <a:endParaRPr lang="en-US" dirty="0" smtClean="0"/>
          </a:p>
          <a:p>
            <a:pPr marL="0" indent="0">
              <a:buNone/>
            </a:pPr>
            <a:endParaRPr lang="en-US" dirty="0" smtClean="0"/>
          </a:p>
          <a:p>
            <a:endParaRPr lang="en-US" i="1" dirty="0" smtClean="0"/>
          </a:p>
          <a:p>
            <a:endParaRPr lang="en-US" i="1" dirty="0" smtClean="0"/>
          </a:p>
          <a:p>
            <a:endParaRPr lang="en-US" dirty="0" smtClean="0"/>
          </a:p>
        </p:txBody>
      </p:sp>
      <p:sp>
        <p:nvSpPr>
          <p:cNvPr id="2" name="Text Placeholder 1"/>
          <p:cNvSpPr>
            <a:spLocks noGrp="1"/>
          </p:cNvSpPr>
          <p:nvPr>
            <p:ph type="body" sz="half" idx="2"/>
          </p:nvPr>
        </p:nvSpPr>
        <p:spPr>
          <a:xfrm>
            <a:off x="152400" y="1435100"/>
            <a:ext cx="5486400" cy="4813299"/>
          </a:xfrm>
        </p:spPr>
        <p:txBody>
          <a:bodyPr/>
          <a:lstStyle/>
          <a:p>
            <a:r>
              <a:rPr lang="en-US" sz="2400" dirty="0" smtClean="0"/>
              <a:t>A call for papers is out for a Special Issue: </a:t>
            </a:r>
            <a:r>
              <a:rPr lang="en-US" sz="2400" b="1" i="1" dirty="0" smtClean="0"/>
              <a:t>Working with Psychological and Social Complexity.  </a:t>
            </a:r>
            <a:endParaRPr lang="en-US" sz="2400" dirty="0" smtClean="0"/>
          </a:p>
          <a:p>
            <a:endParaRPr lang="en-US" sz="1000" b="1" dirty="0"/>
          </a:p>
          <a:p>
            <a:r>
              <a:rPr lang="en-US" sz="2400" dirty="0" smtClean="0"/>
              <a:t>If </a:t>
            </a:r>
            <a:r>
              <a:rPr lang="en-US" sz="2400" dirty="0"/>
              <a:t>you have an appropriate manuscript, please participate in this issue. </a:t>
            </a:r>
            <a:endParaRPr lang="en-US" sz="2400" dirty="0" smtClean="0"/>
          </a:p>
          <a:p>
            <a:r>
              <a:rPr lang="en-US" dirty="0" smtClean="0"/>
              <a:t>(See website for </a:t>
            </a:r>
            <a:r>
              <a:rPr lang="en-US" dirty="0" err="1" smtClean="0"/>
              <a:t>JoGC</a:t>
            </a:r>
            <a:r>
              <a:rPr lang="en-US" dirty="0" smtClean="0"/>
              <a:t> for full description of call for papers).</a:t>
            </a:r>
          </a:p>
          <a:p>
            <a:r>
              <a:rPr lang="en-US" sz="1000" dirty="0" smtClean="0"/>
              <a:t>  </a:t>
            </a:r>
          </a:p>
          <a:p>
            <a:r>
              <a:rPr lang="en-US" sz="2400" b="1" dirty="0" smtClean="0"/>
              <a:t>If you are interested in serving as a reviewer, PLEASE contact Bonnie or Pat.  Your expertise is important!</a:t>
            </a:r>
          </a:p>
          <a:p>
            <a:r>
              <a:rPr lang="en-US" sz="2400" b="1" dirty="0" smtClean="0">
                <a:hlinkClick r:id="rId3"/>
              </a:rPr>
              <a:t>leroy001@umn.edu</a:t>
            </a:r>
            <a:endParaRPr lang="en-US" sz="2400" b="1" dirty="0" smtClean="0"/>
          </a:p>
          <a:p>
            <a:r>
              <a:rPr lang="en-US" sz="2400" b="1" dirty="0" smtClean="0">
                <a:hlinkClick r:id="rId4"/>
              </a:rPr>
              <a:t>veach001@umn.edu</a:t>
            </a:r>
            <a:r>
              <a:rPr lang="en-US" sz="2400" b="1" dirty="0" smtClean="0"/>
              <a:t> </a:t>
            </a:r>
            <a:endParaRPr lang="en-US" sz="2400" b="1" dirty="0"/>
          </a:p>
          <a:p>
            <a:endParaRPr lang="en-US" sz="2400" dirty="0"/>
          </a:p>
        </p:txBody>
      </p:sp>
      <p:pic>
        <p:nvPicPr>
          <p:cNvPr id="7" name="Picture 6" descr="Screen Shot 2015-10-13 at 5.49.43 PM copy.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1447800"/>
            <a:ext cx="3200400" cy="4584285"/>
          </a:xfrm>
          <a:prstGeom prst="rect">
            <a:avLst/>
          </a:prstGeom>
        </p:spPr>
      </p:pic>
    </p:spTree>
    <p:extLst>
      <p:ext uri="{BB962C8B-B14F-4D97-AF65-F5344CB8AC3E}">
        <p14:creationId xmlns:p14="http://schemas.microsoft.com/office/powerpoint/2010/main" val="30214476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p:txBody>
          <a:bodyPr/>
          <a:lstStyle/>
          <a:p>
            <a:pPr eaLnBrk="1" hangingPunct="1"/>
            <a:r>
              <a:rPr lang="en-US" sz="3200" i="1" dirty="0" smtClean="0"/>
              <a:t>Perspectives in Genetic Counseling</a:t>
            </a:r>
          </a:p>
        </p:txBody>
      </p:sp>
      <p:sp>
        <p:nvSpPr>
          <p:cNvPr id="59394" name="Rectangle 3"/>
          <p:cNvSpPr>
            <a:spLocks noGrp="1" noChangeArrowheads="1"/>
          </p:cNvSpPr>
          <p:nvPr>
            <p:ph type="body" idx="4294967295"/>
          </p:nvPr>
        </p:nvSpPr>
        <p:spPr>
          <a:xfrm>
            <a:off x="1143000" y="1524000"/>
            <a:ext cx="7239000" cy="4419600"/>
          </a:xfrm>
        </p:spPr>
        <p:txBody>
          <a:bodyPr/>
          <a:lstStyle/>
          <a:p>
            <a:pPr eaLnBrk="1" hangingPunct="1">
              <a:buNone/>
            </a:pPr>
            <a:r>
              <a:rPr lang="en-US" sz="2800" b="1" dirty="0"/>
              <a:t>Kirsty McWalter, MS, CGC, Editor</a:t>
            </a:r>
          </a:p>
          <a:p>
            <a:pPr eaLnBrk="1" hangingPunct="1">
              <a:buNone/>
            </a:pPr>
            <a:endParaRPr lang="en-US" b="1" dirty="0"/>
          </a:p>
          <a:p>
            <a:pPr eaLnBrk="1" hangingPunct="1">
              <a:buNone/>
            </a:pPr>
            <a:r>
              <a:rPr lang="en-US" sz="2800" b="1" dirty="0"/>
              <a:t>Kristen Hanson, MS, CGC, Associate </a:t>
            </a:r>
            <a:r>
              <a:rPr lang="en-US" sz="2800" b="1" dirty="0" smtClean="0"/>
              <a:t>Editor</a:t>
            </a:r>
            <a:endParaRPr lang="en-US" sz="2800"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304800" y="381000"/>
            <a:ext cx="7848600" cy="825500"/>
          </a:xfrm>
        </p:spPr>
        <p:txBody>
          <a:bodyPr/>
          <a:lstStyle/>
          <a:p>
            <a:r>
              <a:rPr lang="en-US" sz="2800" i="1" dirty="0" smtClean="0"/>
              <a:t>Perspectives in Genetic Counseling</a:t>
            </a:r>
            <a:endParaRPr lang="en-US" sz="2800" dirty="0" smtClean="0"/>
          </a:p>
        </p:txBody>
      </p:sp>
      <p:sp>
        <p:nvSpPr>
          <p:cNvPr id="54274" name="Content Placeholder 2"/>
          <p:cNvSpPr>
            <a:spLocks noGrp="1"/>
          </p:cNvSpPr>
          <p:nvPr>
            <p:ph idx="1"/>
          </p:nvPr>
        </p:nvSpPr>
        <p:spPr>
          <a:xfrm>
            <a:off x="6019800" y="1447800"/>
            <a:ext cx="2971800" cy="4678363"/>
          </a:xfrm>
        </p:spPr>
        <p:txBody>
          <a:bodyPr/>
          <a:lstStyle/>
          <a:p>
            <a:pPr marL="0" indent="0">
              <a:buNone/>
            </a:pPr>
            <a:endParaRPr lang="en-US" dirty="0"/>
          </a:p>
          <a:p>
            <a:pPr marL="0" indent="0">
              <a:buNone/>
            </a:pPr>
            <a:endParaRPr lang="en-US" dirty="0" smtClean="0"/>
          </a:p>
          <a:p>
            <a:endParaRPr lang="en-US" dirty="0" smtClean="0"/>
          </a:p>
          <a:p>
            <a:endParaRPr lang="en-US" dirty="0" smtClean="0"/>
          </a:p>
          <a:p>
            <a:pPr marL="0" indent="0">
              <a:buNone/>
            </a:pPr>
            <a:endParaRPr lang="en-US" dirty="0" smtClean="0"/>
          </a:p>
          <a:p>
            <a:endParaRPr lang="en-US" i="1" dirty="0" smtClean="0"/>
          </a:p>
          <a:p>
            <a:endParaRPr lang="en-US" i="1" dirty="0" smtClean="0"/>
          </a:p>
          <a:p>
            <a:endParaRPr lang="en-US" dirty="0" smtClean="0"/>
          </a:p>
        </p:txBody>
      </p:sp>
      <p:sp>
        <p:nvSpPr>
          <p:cNvPr id="2" name="Text Placeholder 1"/>
          <p:cNvSpPr>
            <a:spLocks noGrp="1"/>
          </p:cNvSpPr>
          <p:nvPr>
            <p:ph type="body" sz="half" idx="2"/>
          </p:nvPr>
        </p:nvSpPr>
        <p:spPr>
          <a:xfrm>
            <a:off x="304800" y="1435101"/>
            <a:ext cx="8458200" cy="4584700"/>
          </a:xfrm>
        </p:spPr>
        <p:txBody>
          <a:bodyPr/>
          <a:lstStyle/>
          <a:p>
            <a:pPr>
              <a:spcBef>
                <a:spcPts val="600"/>
              </a:spcBef>
            </a:pPr>
            <a:r>
              <a:rPr lang="en-US" sz="2400" i="1" dirty="0"/>
              <a:t>Perspectives</a:t>
            </a:r>
            <a:r>
              <a:rPr lang="en-US" sz="2400" dirty="0"/>
              <a:t> continues to be a highly valued member </a:t>
            </a:r>
            <a:r>
              <a:rPr lang="en-US" sz="2400" dirty="0" smtClean="0"/>
              <a:t>benefit </a:t>
            </a:r>
          </a:p>
          <a:p>
            <a:pPr marL="342900" indent="-342900">
              <a:spcBef>
                <a:spcPts val="600"/>
              </a:spcBef>
              <a:buFont typeface="Arial" pitchFamily="34" charset="0"/>
              <a:buChar char="•"/>
            </a:pPr>
            <a:r>
              <a:rPr lang="en-US" sz="2400" dirty="0" smtClean="0"/>
              <a:t>Online </a:t>
            </a:r>
            <a:r>
              <a:rPr lang="en-US" sz="2400" dirty="0"/>
              <a:t>format has been very well-received.  </a:t>
            </a:r>
            <a:endParaRPr lang="en-US" sz="2400" dirty="0" smtClean="0"/>
          </a:p>
          <a:p>
            <a:pPr marL="342900" indent="-342900">
              <a:spcBef>
                <a:spcPts val="600"/>
              </a:spcBef>
              <a:buFont typeface="Arial" pitchFamily="34" charset="0"/>
              <a:buChar char="•"/>
            </a:pPr>
            <a:r>
              <a:rPr lang="en-US" sz="2400" dirty="0" smtClean="0"/>
              <a:t>Content solicitation strategy:</a:t>
            </a:r>
          </a:p>
          <a:p>
            <a:pPr marL="800100" lvl="1" indent="-342900">
              <a:spcBef>
                <a:spcPts val="600"/>
              </a:spcBef>
              <a:buFont typeface="Arial" pitchFamily="34" charset="0"/>
              <a:buChar char="•"/>
            </a:pPr>
            <a:r>
              <a:rPr lang="en-US" sz="2200" dirty="0" smtClean="0"/>
              <a:t>Maintains pipeline of thoughtful </a:t>
            </a:r>
            <a:r>
              <a:rPr lang="en-US" sz="2200" dirty="0"/>
              <a:t>and interesting </a:t>
            </a:r>
            <a:r>
              <a:rPr lang="en-US" sz="2200" dirty="0" smtClean="0"/>
              <a:t>articles</a:t>
            </a:r>
          </a:p>
          <a:p>
            <a:pPr marL="800100" lvl="1" indent="-342900">
              <a:spcBef>
                <a:spcPts val="600"/>
              </a:spcBef>
              <a:buFont typeface="Arial" pitchFamily="34" charset="0"/>
              <a:buChar char="•"/>
            </a:pPr>
            <a:r>
              <a:rPr lang="en-US" sz="2200" dirty="0" smtClean="0"/>
              <a:t>Highlights a </a:t>
            </a:r>
            <a:r>
              <a:rPr lang="en-US" sz="2200" dirty="0"/>
              <a:t>range of genetic counselor </a:t>
            </a:r>
            <a:r>
              <a:rPr lang="en-US" sz="2200" dirty="0" smtClean="0"/>
              <a:t>experiences</a:t>
            </a:r>
          </a:p>
          <a:p>
            <a:pPr marL="342900" indent="-342900">
              <a:spcBef>
                <a:spcPts val="600"/>
              </a:spcBef>
              <a:buFont typeface="Arial" pitchFamily="34" charset="0"/>
              <a:buChar char="•"/>
            </a:pPr>
            <a:r>
              <a:rPr lang="en-US" sz="2400" dirty="0" smtClean="0"/>
              <a:t>New next year:  </a:t>
            </a:r>
            <a:r>
              <a:rPr lang="en-US" sz="2400" dirty="0"/>
              <a:t>PGC will introduce a </a:t>
            </a:r>
            <a:r>
              <a:rPr lang="en-US" sz="2400" dirty="0" smtClean="0"/>
              <a:t>"</a:t>
            </a:r>
            <a:r>
              <a:rPr lang="en-US" sz="2400" dirty="0"/>
              <a:t>Diversity" </a:t>
            </a:r>
            <a:r>
              <a:rPr lang="en-US" sz="2400" dirty="0" smtClean="0"/>
              <a:t>column</a:t>
            </a:r>
          </a:p>
          <a:p>
            <a:pPr marL="800100" lvl="1" indent="-342900">
              <a:spcBef>
                <a:spcPts val="600"/>
              </a:spcBef>
              <a:buFont typeface="Arial" pitchFamily="34" charset="0"/>
              <a:buChar char="•"/>
            </a:pPr>
            <a:r>
              <a:rPr lang="en-US" sz="2200" dirty="0" smtClean="0"/>
              <a:t>Will </a:t>
            </a:r>
            <a:r>
              <a:rPr lang="en-US" sz="2200" dirty="0"/>
              <a:t>alternate with the popular Global Genetics column.  </a:t>
            </a:r>
            <a:endParaRPr lang="en-US" sz="2200" dirty="0" smtClean="0"/>
          </a:p>
          <a:p>
            <a:pPr marL="342900" indent="-342900">
              <a:spcBef>
                <a:spcPts val="600"/>
              </a:spcBef>
              <a:buFont typeface="Arial" pitchFamily="34" charset="0"/>
              <a:buChar char="•"/>
            </a:pPr>
            <a:r>
              <a:rPr lang="en-US" sz="2400" dirty="0" smtClean="0"/>
              <a:t>We </a:t>
            </a:r>
            <a:r>
              <a:rPr lang="en-US" sz="2400" dirty="0"/>
              <a:t>welcome contributions and suggestions from NSGC </a:t>
            </a:r>
            <a:r>
              <a:rPr lang="en-US" sz="2400" dirty="0" smtClean="0"/>
              <a:t>members!</a:t>
            </a:r>
            <a:endParaRPr lang="en-US" sz="2400" dirty="0"/>
          </a:p>
          <a:p>
            <a:pPr>
              <a:spcBef>
                <a:spcPts val="0"/>
              </a:spcBef>
              <a:spcAft>
                <a:spcPts val="1200"/>
              </a:spcAft>
            </a:pPr>
            <a:endParaRPr lang="en-US" sz="2400" dirty="0"/>
          </a:p>
          <a:p>
            <a:pPr eaLnBrk="1" hangingPunct="1"/>
            <a:endParaRPr lang="en-US" sz="2400" dirty="0">
              <a:solidFill>
                <a:srgbClr val="FF0000"/>
              </a:solidFill>
            </a:endParaRPr>
          </a:p>
        </p:txBody>
      </p:sp>
    </p:spTree>
    <p:extLst>
      <p:ext uri="{BB962C8B-B14F-4D97-AF65-F5344CB8AC3E}">
        <p14:creationId xmlns:p14="http://schemas.microsoft.com/office/powerpoint/2010/main" val="4285264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304800" y="381000"/>
            <a:ext cx="7848600" cy="825500"/>
          </a:xfrm>
        </p:spPr>
        <p:txBody>
          <a:bodyPr/>
          <a:lstStyle/>
          <a:p>
            <a:r>
              <a:rPr lang="en-US" sz="2800" i="1" dirty="0" smtClean="0"/>
              <a:t>Perspectives in Genetic Counseling </a:t>
            </a:r>
            <a:r>
              <a:rPr lang="en-US" sz="2800" dirty="0" smtClean="0"/>
              <a:t>Readership Data</a:t>
            </a:r>
          </a:p>
        </p:txBody>
      </p:sp>
      <p:sp>
        <p:nvSpPr>
          <p:cNvPr id="2" name="Text Placeholder 1"/>
          <p:cNvSpPr>
            <a:spLocks noGrp="1"/>
          </p:cNvSpPr>
          <p:nvPr>
            <p:ph type="body" sz="half" idx="2"/>
          </p:nvPr>
        </p:nvSpPr>
        <p:spPr>
          <a:xfrm>
            <a:off x="304800" y="1435101"/>
            <a:ext cx="8458200" cy="4584700"/>
          </a:xfrm>
        </p:spPr>
        <p:txBody>
          <a:bodyPr/>
          <a:lstStyle/>
          <a:p>
            <a:pPr marL="342900" indent="-342900" eaLnBrk="1" hangingPunct="1">
              <a:buFont typeface="Arial" pitchFamily="34" charset="0"/>
              <a:buChar char="•"/>
            </a:pPr>
            <a:r>
              <a:rPr lang="en-US" sz="2400" dirty="0" smtClean="0"/>
              <a:t>Open rates continue to be strong and average 43% with click-through rates around 38%</a:t>
            </a:r>
          </a:p>
          <a:p>
            <a:pPr marL="342900" indent="-342900" eaLnBrk="1" hangingPunct="1">
              <a:buFont typeface="Arial" pitchFamily="34" charset="0"/>
              <a:buChar char="•"/>
            </a:pPr>
            <a:endParaRPr lang="en-US" sz="1200" dirty="0" smtClean="0"/>
          </a:p>
          <a:p>
            <a:pPr marL="342900" indent="-342900" eaLnBrk="1" hangingPunct="1">
              <a:buFont typeface="Arial" pitchFamily="34" charset="0"/>
              <a:buChar char="•"/>
            </a:pPr>
            <a:r>
              <a:rPr lang="en-US" sz="2400" dirty="0" smtClean="0"/>
              <a:t>In comparison, open rates for associations and healthcare organizations are 11-30% and click-through rates are 6-8% </a:t>
            </a:r>
            <a:r>
              <a:rPr lang="en-US" sz="1800" i="1" dirty="0" smtClean="0"/>
              <a:t>(Constant Contact FAQs, August 2015)</a:t>
            </a:r>
          </a:p>
          <a:p>
            <a:pPr eaLnBrk="1" hangingPunct="1"/>
            <a:endParaRPr lang="en-US" sz="2400" dirty="0" smtClean="0">
              <a:solidFill>
                <a:srgbClr val="FF0000"/>
              </a:solidFill>
            </a:endParaRPr>
          </a:p>
          <a:p>
            <a:pPr eaLnBrk="1" hangingPunct="1"/>
            <a:endParaRPr lang="en-US" sz="2400" dirty="0">
              <a:solidFill>
                <a:srgbClr val="FF0000"/>
              </a:solidFill>
            </a:endParaRPr>
          </a:p>
          <a:p>
            <a:pPr eaLnBrk="1" hangingPunct="1"/>
            <a:endParaRPr lang="en-US" sz="2400" dirty="0">
              <a:solidFill>
                <a:srgbClr val="FF0000"/>
              </a:solidFill>
            </a:endParaRPr>
          </a:p>
          <a:p>
            <a:pPr eaLnBrk="1" hangingPunct="1"/>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661639915"/>
              </p:ext>
            </p:extLst>
          </p:nvPr>
        </p:nvGraphicFramePr>
        <p:xfrm>
          <a:off x="914400" y="3810000"/>
          <a:ext cx="7434649" cy="2217387"/>
        </p:xfrm>
        <a:graphic>
          <a:graphicData uri="http://schemas.openxmlformats.org/drawingml/2006/table">
            <a:tbl>
              <a:tblPr>
                <a:tableStyleId>{5C22544A-7EE6-4342-B048-85BDC9FD1C3A}</a:tableStyleId>
              </a:tblPr>
              <a:tblGrid>
                <a:gridCol w="1486929"/>
                <a:gridCol w="1330411"/>
                <a:gridCol w="1095633"/>
                <a:gridCol w="1176691"/>
                <a:gridCol w="1092326"/>
                <a:gridCol w="1252659"/>
              </a:tblGrid>
              <a:tr h="733457">
                <a:tc>
                  <a:txBody>
                    <a:bodyPr/>
                    <a:lstStyle/>
                    <a:p>
                      <a:pPr algn="ctr" fontAlgn="ctr"/>
                      <a:endParaRPr lang="en-US" sz="1600" b="1" i="0" u="sng" strike="noStrike" dirty="0">
                        <a:solidFill>
                          <a:srgbClr val="0000FF"/>
                        </a:solidFill>
                        <a:effectLst/>
                        <a:latin typeface="Calibri"/>
                      </a:endParaRPr>
                    </a:p>
                  </a:txBody>
                  <a:tcPr marL="9525" marR="9525" marT="9525" marB="0" anchor="ctr"/>
                </a:tc>
                <a:tc>
                  <a:txBody>
                    <a:bodyPr/>
                    <a:lstStyle/>
                    <a:p>
                      <a:pPr algn="ctr" fontAlgn="ctr"/>
                      <a:r>
                        <a:rPr lang="en-US" sz="1600" b="1" u="none" strike="noStrike" dirty="0" smtClean="0">
                          <a:effectLst/>
                        </a:rPr>
                        <a:t>Total </a:t>
                      </a:r>
                    </a:p>
                    <a:p>
                      <a:pPr algn="ctr" fontAlgn="ctr"/>
                      <a:r>
                        <a:rPr lang="en-US" sz="1600" b="1" u="none" strike="noStrike" dirty="0" smtClean="0">
                          <a:effectLst/>
                        </a:rPr>
                        <a:t>Distribution</a:t>
                      </a:r>
                      <a:endParaRPr lang="en-US" sz="1600" b="1" i="0" u="none" strike="noStrike" dirty="0">
                        <a:solidFill>
                          <a:srgbClr val="FF0000"/>
                        </a:solidFill>
                        <a:effectLst/>
                        <a:latin typeface="Calibri"/>
                      </a:endParaRPr>
                    </a:p>
                  </a:txBody>
                  <a:tcPr marL="9525" marR="9525" marT="9525" marB="0" anchor="b"/>
                </a:tc>
                <a:tc>
                  <a:txBody>
                    <a:bodyPr/>
                    <a:lstStyle/>
                    <a:p>
                      <a:pPr algn="ctr" fontAlgn="ctr"/>
                      <a:r>
                        <a:rPr lang="en-US" sz="1600" b="1" u="none" strike="noStrike" dirty="0">
                          <a:effectLst/>
                        </a:rPr>
                        <a:t>Opens</a:t>
                      </a:r>
                      <a:endParaRPr lang="en-US" sz="1600" b="1" i="0" u="none" strike="noStrike" dirty="0">
                        <a:solidFill>
                          <a:srgbClr val="FF0000"/>
                        </a:solidFill>
                        <a:effectLst/>
                        <a:latin typeface="Calibri"/>
                      </a:endParaRPr>
                    </a:p>
                  </a:txBody>
                  <a:tcPr marL="9525" marR="9525" marT="9525" marB="0" anchor="b"/>
                </a:tc>
                <a:tc>
                  <a:txBody>
                    <a:bodyPr/>
                    <a:lstStyle/>
                    <a:p>
                      <a:pPr algn="ctr" fontAlgn="ctr"/>
                      <a:r>
                        <a:rPr lang="en-US" sz="1600" b="1" u="none" strike="noStrike" dirty="0">
                          <a:effectLst/>
                        </a:rPr>
                        <a:t>Open Rate</a:t>
                      </a:r>
                      <a:endParaRPr lang="en-US" sz="1600" b="1" i="0" u="none" strike="noStrike" dirty="0">
                        <a:solidFill>
                          <a:srgbClr val="FF0000"/>
                        </a:solidFill>
                        <a:effectLst/>
                        <a:latin typeface="Calibri"/>
                      </a:endParaRPr>
                    </a:p>
                  </a:txBody>
                  <a:tcPr marL="9525" marR="9525" marT="9525" marB="0" anchor="b"/>
                </a:tc>
                <a:tc>
                  <a:txBody>
                    <a:bodyPr/>
                    <a:lstStyle/>
                    <a:p>
                      <a:pPr algn="ctr" fontAlgn="ctr"/>
                      <a:r>
                        <a:rPr lang="en-US" sz="1600" b="1" u="none" strike="noStrike" dirty="0">
                          <a:effectLst/>
                        </a:rPr>
                        <a:t>Click </a:t>
                      </a:r>
                      <a:r>
                        <a:rPr lang="en-US" sz="1600" b="1" u="none" strike="noStrike" dirty="0" err="1" smtClean="0">
                          <a:effectLst/>
                        </a:rPr>
                        <a:t>Throughs</a:t>
                      </a:r>
                      <a:endParaRPr lang="en-US" sz="1600" b="1" i="0" u="none" strike="noStrike" dirty="0">
                        <a:solidFill>
                          <a:srgbClr val="FF0000"/>
                        </a:solidFill>
                        <a:effectLst/>
                        <a:latin typeface="Calibri"/>
                      </a:endParaRPr>
                    </a:p>
                  </a:txBody>
                  <a:tcPr marL="9525" marR="9525" marT="9525" marB="0" anchor="b"/>
                </a:tc>
                <a:tc>
                  <a:txBody>
                    <a:bodyPr/>
                    <a:lstStyle/>
                    <a:p>
                      <a:pPr algn="ctr" fontAlgn="ctr"/>
                      <a:r>
                        <a:rPr lang="en-US" sz="1600" b="1" u="none" strike="noStrike" dirty="0">
                          <a:effectLst/>
                        </a:rPr>
                        <a:t>Click Through Rate</a:t>
                      </a:r>
                      <a:endParaRPr lang="en-US" sz="1600" b="1" i="0" u="none" strike="noStrike" dirty="0">
                        <a:solidFill>
                          <a:srgbClr val="FF0000"/>
                        </a:solidFill>
                        <a:effectLst/>
                        <a:latin typeface="Calibri"/>
                      </a:endParaRPr>
                    </a:p>
                  </a:txBody>
                  <a:tcPr marL="9525" marR="9525" marT="9525" marB="0" anchor="b"/>
                </a:tc>
              </a:tr>
              <a:tr h="492114">
                <a:tc>
                  <a:txBody>
                    <a:bodyPr/>
                    <a:lstStyle/>
                    <a:p>
                      <a:pPr algn="l" fontAlgn="b"/>
                      <a:r>
                        <a:rPr lang="en-US" sz="1600" b="1" u="none" strike="noStrike" dirty="0">
                          <a:effectLst/>
                        </a:rPr>
                        <a:t>Q1 </a:t>
                      </a:r>
                      <a:r>
                        <a:rPr lang="en-US" sz="1600" b="1" u="none" strike="noStrike" dirty="0" smtClean="0">
                          <a:effectLst/>
                        </a:rPr>
                        <a:t>2015</a:t>
                      </a:r>
                      <a:endParaRPr lang="en-US" sz="1600" b="1" i="0" u="none" strike="noStrike" dirty="0">
                        <a:solidFill>
                          <a:srgbClr val="000000"/>
                        </a:solidFill>
                        <a:effectLst/>
                        <a:latin typeface="Calibri"/>
                      </a:endParaRPr>
                    </a:p>
                  </a:txBody>
                  <a:tcPr marL="9525" marR="9525" marT="9525" marB="0" anchor="b"/>
                </a:tc>
                <a:tc>
                  <a:txBody>
                    <a:bodyPr/>
                    <a:lstStyle/>
                    <a:p>
                      <a:pPr algn="r" fontAlgn="t"/>
                      <a:r>
                        <a:rPr lang="en-US" sz="1600" u="none" strike="noStrike" dirty="0" smtClean="0">
                          <a:effectLst/>
                        </a:rPr>
                        <a:t>3220</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smtClean="0">
                          <a:effectLst/>
                        </a:rPr>
                        <a:t>1152</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smtClean="0">
                          <a:effectLst/>
                        </a:rPr>
                        <a:t>40%</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smtClean="0">
                          <a:effectLst/>
                        </a:rPr>
                        <a:t>374</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smtClean="0">
                          <a:effectLst/>
                        </a:rPr>
                        <a:t>33%</a:t>
                      </a:r>
                      <a:endParaRPr lang="en-US" sz="1600" b="0" i="0" u="none" strike="noStrike" dirty="0">
                        <a:solidFill>
                          <a:srgbClr val="000000"/>
                        </a:solidFill>
                        <a:effectLst/>
                        <a:latin typeface="Calibri"/>
                      </a:endParaRPr>
                    </a:p>
                  </a:txBody>
                  <a:tcPr marL="9525" marR="9525" marT="9525" marB="0" anchor="b"/>
                </a:tc>
              </a:tr>
              <a:tr h="492114">
                <a:tc>
                  <a:txBody>
                    <a:bodyPr/>
                    <a:lstStyle/>
                    <a:p>
                      <a:pPr algn="l" fontAlgn="b"/>
                      <a:r>
                        <a:rPr lang="en-US" sz="1600" b="1" u="none" strike="noStrike" dirty="0">
                          <a:effectLst/>
                        </a:rPr>
                        <a:t>Q2 </a:t>
                      </a:r>
                      <a:r>
                        <a:rPr lang="en-US" sz="1600" b="1" u="none" strike="noStrike" dirty="0" smtClean="0">
                          <a:effectLst/>
                        </a:rPr>
                        <a:t>2015</a:t>
                      </a:r>
                      <a:endParaRPr lang="en-US" sz="1600" b="1"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smtClean="0">
                          <a:effectLst/>
                        </a:rPr>
                        <a:t>2883</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smtClean="0">
                          <a:effectLst/>
                        </a:rPr>
                        <a:t>1098</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smtClean="0">
                          <a:effectLst/>
                        </a:rPr>
                        <a:t>40%</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smtClean="0">
                          <a:effectLst/>
                        </a:rPr>
                        <a:t>338</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smtClean="0">
                          <a:effectLst/>
                        </a:rPr>
                        <a:t>31%</a:t>
                      </a:r>
                      <a:endParaRPr lang="en-US" sz="1600" b="0" i="0" u="none" strike="noStrike" dirty="0">
                        <a:solidFill>
                          <a:srgbClr val="000000"/>
                        </a:solidFill>
                        <a:effectLst/>
                        <a:latin typeface="Calibri"/>
                      </a:endParaRPr>
                    </a:p>
                  </a:txBody>
                  <a:tcPr marL="9525" marR="9525" marT="9525" marB="0" anchor="b"/>
                </a:tc>
              </a:tr>
              <a:tr h="492114">
                <a:tc>
                  <a:txBody>
                    <a:bodyPr/>
                    <a:lstStyle/>
                    <a:p>
                      <a:pPr algn="l" fontAlgn="b"/>
                      <a:r>
                        <a:rPr lang="en-US" sz="1600" b="1" u="none" strike="noStrike" dirty="0">
                          <a:effectLst/>
                        </a:rPr>
                        <a:t>Q3 </a:t>
                      </a:r>
                      <a:r>
                        <a:rPr lang="en-US" sz="1600" b="1" u="none" strike="noStrike" dirty="0" smtClean="0">
                          <a:effectLst/>
                        </a:rPr>
                        <a:t>2015</a:t>
                      </a:r>
                      <a:endParaRPr lang="en-US" sz="1600" b="1"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smtClean="0">
                          <a:effectLst/>
                        </a:rPr>
                        <a:t>3029</a:t>
                      </a:r>
                      <a:r>
                        <a:rPr lang="en-US" sz="1600" u="none" strike="noStrike" dirty="0">
                          <a:effectLst/>
                        </a:rPr>
                        <a:t> </a:t>
                      </a:r>
                      <a:endParaRPr lang="en-US" sz="1600" b="0" i="0" u="none" strike="noStrike" dirty="0">
                        <a:solidFill>
                          <a:srgbClr val="000000"/>
                        </a:solidFill>
                        <a:effectLst/>
                        <a:latin typeface="Calibri"/>
                      </a:endParaRPr>
                    </a:p>
                  </a:txBody>
                  <a:tcPr marL="9525" marR="9525" marT="9525" marB="0" anchor="b"/>
                </a:tc>
                <a:tc>
                  <a:txBody>
                    <a:bodyPr/>
                    <a:lstStyle/>
                    <a:p>
                      <a:pPr algn="r" fontAlgn="ctr"/>
                      <a:r>
                        <a:rPr lang="en-US" sz="1600" u="none" strike="noStrike" dirty="0" smtClean="0">
                          <a:effectLst/>
                        </a:rPr>
                        <a:t>1148</a:t>
                      </a:r>
                      <a:endParaRPr lang="en-US" sz="1600" b="0" i="0" u="none" strike="noStrike" dirty="0">
                        <a:solidFill>
                          <a:srgbClr val="000000"/>
                        </a:solidFill>
                        <a:effectLst/>
                        <a:latin typeface="Calibri"/>
                      </a:endParaRPr>
                    </a:p>
                  </a:txBody>
                  <a:tcPr marL="9525" marR="9525" marT="9525" marB="0" anchor="b"/>
                </a:tc>
                <a:tc>
                  <a:txBody>
                    <a:bodyPr/>
                    <a:lstStyle/>
                    <a:p>
                      <a:pPr algn="r" fontAlgn="ctr"/>
                      <a:r>
                        <a:rPr lang="en-US" sz="1600" u="none" strike="noStrike" dirty="0" smtClean="0">
                          <a:effectLst/>
                        </a:rPr>
                        <a:t>39%</a:t>
                      </a:r>
                      <a:endParaRPr lang="en-US" sz="1600" b="0" i="0" u="none" strike="noStrike" dirty="0">
                        <a:solidFill>
                          <a:srgbClr val="000000"/>
                        </a:solidFill>
                        <a:effectLst/>
                        <a:latin typeface="Calibri"/>
                      </a:endParaRPr>
                    </a:p>
                  </a:txBody>
                  <a:tcPr marL="9525" marR="9525" marT="9525" marB="0" anchor="b"/>
                </a:tc>
                <a:tc>
                  <a:txBody>
                    <a:bodyPr/>
                    <a:lstStyle/>
                    <a:p>
                      <a:pPr algn="r" fontAlgn="ctr"/>
                      <a:r>
                        <a:rPr lang="en-US" sz="1600" u="none" strike="noStrike" dirty="0" smtClean="0">
                          <a:effectLst/>
                        </a:rPr>
                        <a:t>421</a:t>
                      </a:r>
                      <a:endParaRPr lang="en-US" sz="1600" b="0" i="0" u="none" strike="noStrike" dirty="0">
                        <a:solidFill>
                          <a:srgbClr val="000000"/>
                        </a:solidFill>
                        <a:effectLst/>
                        <a:latin typeface="Calibri"/>
                      </a:endParaRPr>
                    </a:p>
                  </a:txBody>
                  <a:tcPr marL="9525" marR="9525" marT="9525" marB="0" anchor="b"/>
                </a:tc>
                <a:tc>
                  <a:txBody>
                    <a:bodyPr/>
                    <a:lstStyle/>
                    <a:p>
                      <a:pPr algn="r" fontAlgn="ctr"/>
                      <a:r>
                        <a:rPr lang="en-US" sz="1600" u="none" strike="noStrike" dirty="0" smtClean="0">
                          <a:effectLst/>
                        </a:rPr>
                        <a:t>37%</a:t>
                      </a:r>
                      <a:endParaRPr lang="en-US" sz="16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9424137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304800" y="381000"/>
            <a:ext cx="7848600" cy="825500"/>
          </a:xfrm>
        </p:spPr>
        <p:txBody>
          <a:bodyPr/>
          <a:lstStyle/>
          <a:p>
            <a:r>
              <a:rPr lang="en-US" sz="2800" i="1" dirty="0" smtClean="0"/>
              <a:t>Perspectives in Genetic Counseling</a:t>
            </a:r>
            <a:endParaRPr lang="en-US" sz="2800" dirty="0" smtClean="0"/>
          </a:p>
        </p:txBody>
      </p:sp>
      <p:sp>
        <p:nvSpPr>
          <p:cNvPr id="54274" name="Content Placeholder 2"/>
          <p:cNvSpPr>
            <a:spLocks noGrp="1"/>
          </p:cNvSpPr>
          <p:nvPr>
            <p:ph idx="1"/>
          </p:nvPr>
        </p:nvSpPr>
        <p:spPr>
          <a:xfrm>
            <a:off x="6019800" y="1447800"/>
            <a:ext cx="2971800" cy="4678363"/>
          </a:xfrm>
        </p:spPr>
        <p:txBody>
          <a:bodyPr/>
          <a:lstStyle/>
          <a:p>
            <a:pPr marL="0" indent="0">
              <a:buNone/>
            </a:pPr>
            <a:endParaRPr lang="en-US" dirty="0"/>
          </a:p>
          <a:p>
            <a:pPr marL="0" indent="0">
              <a:buNone/>
            </a:pPr>
            <a:endParaRPr lang="en-US" dirty="0" smtClean="0"/>
          </a:p>
          <a:p>
            <a:endParaRPr lang="en-US" dirty="0" smtClean="0"/>
          </a:p>
          <a:p>
            <a:endParaRPr lang="en-US" dirty="0" smtClean="0"/>
          </a:p>
          <a:p>
            <a:pPr marL="0" indent="0">
              <a:buNone/>
            </a:pPr>
            <a:endParaRPr lang="en-US" dirty="0" smtClean="0"/>
          </a:p>
          <a:p>
            <a:endParaRPr lang="en-US" i="1" dirty="0" smtClean="0"/>
          </a:p>
          <a:p>
            <a:endParaRPr lang="en-US" i="1" dirty="0" smtClean="0"/>
          </a:p>
          <a:p>
            <a:endParaRPr lang="en-US" dirty="0" smtClean="0"/>
          </a:p>
        </p:txBody>
      </p:sp>
      <p:sp>
        <p:nvSpPr>
          <p:cNvPr id="2" name="Text Placeholder 1"/>
          <p:cNvSpPr>
            <a:spLocks noGrp="1"/>
          </p:cNvSpPr>
          <p:nvPr>
            <p:ph type="body" sz="half" idx="2"/>
          </p:nvPr>
        </p:nvSpPr>
        <p:spPr>
          <a:xfrm>
            <a:off x="304800" y="1435101"/>
            <a:ext cx="8458200" cy="4584700"/>
          </a:xfrm>
        </p:spPr>
        <p:txBody>
          <a:bodyPr/>
          <a:lstStyle/>
          <a:p>
            <a:pPr marL="342900" lvl="0" indent="-342900">
              <a:spcBef>
                <a:spcPts val="0"/>
              </a:spcBef>
              <a:spcAft>
                <a:spcPts val="1200"/>
              </a:spcAft>
              <a:buFont typeface="Arial" pitchFamily="34" charset="0"/>
              <a:buChar char="•"/>
            </a:pPr>
            <a:endParaRPr lang="en-US" sz="2800" dirty="0" smtClean="0"/>
          </a:p>
          <a:p>
            <a:pPr lvl="0" algn="ctr">
              <a:spcBef>
                <a:spcPts val="0"/>
              </a:spcBef>
              <a:spcAft>
                <a:spcPts val="1200"/>
              </a:spcAft>
            </a:pPr>
            <a:r>
              <a:rPr lang="en-US" sz="2800" dirty="0" smtClean="0"/>
              <a:t>The </a:t>
            </a:r>
            <a:r>
              <a:rPr lang="en-US" sz="2800" i="1" dirty="0" smtClean="0"/>
              <a:t>Perspectives</a:t>
            </a:r>
            <a:r>
              <a:rPr lang="en-US" sz="2800" dirty="0" smtClean="0"/>
              <a:t> </a:t>
            </a:r>
            <a:r>
              <a:rPr lang="en-US" sz="2800" dirty="0"/>
              <a:t>Committee continues to be </a:t>
            </a:r>
            <a:r>
              <a:rPr lang="en-US" sz="2800" dirty="0" smtClean="0"/>
              <a:t>a </a:t>
            </a:r>
            <a:r>
              <a:rPr lang="en-US" sz="2800" u="sng" dirty="0" smtClean="0"/>
              <a:t>very</a:t>
            </a:r>
            <a:r>
              <a:rPr lang="en-US" sz="2800" dirty="0" smtClean="0"/>
              <a:t> dedicated </a:t>
            </a:r>
            <a:r>
              <a:rPr lang="en-US" sz="2800" dirty="0"/>
              <a:t>group of volunteers – </a:t>
            </a:r>
            <a:r>
              <a:rPr lang="en-US" sz="2800" dirty="0" smtClean="0"/>
              <a:t>we thank </a:t>
            </a:r>
            <a:r>
              <a:rPr lang="en-US" sz="2800" dirty="0"/>
              <a:t>them for their work!</a:t>
            </a:r>
          </a:p>
          <a:p>
            <a:pPr>
              <a:spcBef>
                <a:spcPts val="0"/>
              </a:spcBef>
              <a:spcAft>
                <a:spcPts val="1200"/>
              </a:spcAft>
            </a:pPr>
            <a:r>
              <a:rPr lang="en-US" sz="2400" dirty="0"/>
              <a:t> </a:t>
            </a:r>
          </a:p>
          <a:p>
            <a:pPr eaLnBrk="1" hangingPunct="1"/>
            <a:endParaRPr lang="en-US" sz="2400" dirty="0">
              <a:solidFill>
                <a:srgbClr val="FF0000"/>
              </a:solidFill>
            </a:endParaRPr>
          </a:p>
        </p:txBody>
      </p:sp>
    </p:spTree>
    <p:extLst>
      <p:ext uri="{BB962C8B-B14F-4D97-AF65-F5344CB8AC3E}">
        <p14:creationId xmlns:p14="http://schemas.microsoft.com/office/powerpoint/2010/main" val="25082047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ctrTitle" idx="4294967295"/>
          </p:nvPr>
        </p:nvSpPr>
        <p:spPr>
          <a:xfrm>
            <a:off x="685800" y="609600"/>
            <a:ext cx="7772400" cy="917575"/>
          </a:xfrm>
        </p:spPr>
        <p:txBody>
          <a:bodyPr/>
          <a:lstStyle/>
          <a:p>
            <a:pPr eaLnBrk="1" hangingPunct="1">
              <a:lnSpc>
                <a:spcPts val="3700"/>
              </a:lnSpc>
            </a:pPr>
            <a:r>
              <a:rPr lang="en-US" sz="3800" smtClean="0"/>
              <a:t>Question &amp; Answer Session</a:t>
            </a:r>
          </a:p>
        </p:txBody>
      </p:sp>
      <p:sp>
        <p:nvSpPr>
          <p:cNvPr id="61442" name="Rectangle 3"/>
          <p:cNvSpPr>
            <a:spLocks noGrp="1" noChangeArrowheads="1"/>
          </p:cNvSpPr>
          <p:nvPr>
            <p:ph type="subTitle" idx="4294967295"/>
          </p:nvPr>
        </p:nvSpPr>
        <p:spPr>
          <a:xfrm>
            <a:off x="1828800" y="1752600"/>
            <a:ext cx="5334000" cy="4343400"/>
          </a:xfrm>
        </p:spPr>
        <p:txBody>
          <a:bodyPr/>
          <a:lstStyle/>
          <a:p>
            <a:pPr marL="0" indent="0" eaLnBrk="1" hangingPunct="1">
              <a:lnSpc>
                <a:spcPts val="2600"/>
              </a:lnSpc>
              <a:buFont typeface="Wingdings" pitchFamily="2" charset="2"/>
              <a:buNone/>
            </a:pPr>
            <a:r>
              <a:rPr lang="en-US" sz="2800" dirty="0" smtClean="0"/>
              <a:t>Joy Larsen Haidle, MS, CGC</a:t>
            </a:r>
          </a:p>
          <a:p>
            <a:pPr marL="0" indent="0" eaLnBrk="1" hangingPunct="1">
              <a:lnSpc>
                <a:spcPts val="2600"/>
              </a:lnSpc>
              <a:buFont typeface="Wingdings" pitchFamily="2" charset="2"/>
              <a:buNone/>
            </a:pPr>
            <a:r>
              <a:rPr lang="en-US" sz="1800" dirty="0" smtClean="0"/>
              <a:t>2015 President</a:t>
            </a:r>
          </a:p>
          <a:p>
            <a:pPr marL="0" indent="0" eaLnBrk="1" hangingPunct="1">
              <a:lnSpc>
                <a:spcPts val="2600"/>
              </a:lnSpc>
              <a:buFont typeface="Wingdings" pitchFamily="2" charset="2"/>
              <a:buNone/>
            </a:pPr>
            <a:endParaRPr lang="en-US" sz="900" dirty="0" smtClean="0"/>
          </a:p>
          <a:p>
            <a:pPr marL="0" indent="0" eaLnBrk="1" hangingPunct="1">
              <a:lnSpc>
                <a:spcPts val="2600"/>
              </a:lnSpc>
              <a:buNone/>
            </a:pPr>
            <a:r>
              <a:rPr lang="en-US" sz="2800" dirty="0" smtClean="0"/>
              <a:t>Jehannine Austin, PhD, MS</a:t>
            </a:r>
            <a:r>
              <a:rPr lang="en-US" sz="2800" dirty="0"/>
              <a:t>, </a:t>
            </a:r>
            <a:r>
              <a:rPr lang="en-US" sz="2800" dirty="0" smtClean="0"/>
              <a:t>CGC/CCGC</a:t>
            </a:r>
            <a:endParaRPr lang="en-US" sz="2800" dirty="0"/>
          </a:p>
          <a:p>
            <a:pPr marL="0" indent="0" eaLnBrk="1" hangingPunct="1">
              <a:lnSpc>
                <a:spcPts val="2600"/>
              </a:lnSpc>
              <a:buNone/>
            </a:pPr>
            <a:r>
              <a:rPr lang="en-US" sz="1800" dirty="0" smtClean="0"/>
              <a:t>2015 </a:t>
            </a:r>
            <a:r>
              <a:rPr lang="en-US" sz="1800" dirty="0"/>
              <a:t>NSGC President </a:t>
            </a:r>
            <a:r>
              <a:rPr lang="en-US" sz="1800" dirty="0" smtClean="0"/>
              <a:t>Elect</a:t>
            </a:r>
          </a:p>
          <a:p>
            <a:pPr marL="0" indent="0" eaLnBrk="1" hangingPunct="1">
              <a:lnSpc>
                <a:spcPts val="2600"/>
              </a:lnSpc>
              <a:buNone/>
            </a:pPr>
            <a:endParaRPr lang="en-US" sz="1800" dirty="0"/>
          </a:p>
          <a:p>
            <a:pPr marL="0" indent="0" eaLnBrk="1" hangingPunct="1">
              <a:lnSpc>
                <a:spcPts val="2600"/>
              </a:lnSpc>
              <a:buFont typeface="Wingdings" pitchFamily="2" charset="2"/>
              <a:buNone/>
            </a:pPr>
            <a:r>
              <a:rPr lang="en-US" sz="2800" dirty="0" smtClean="0"/>
              <a:t>Sandra </a:t>
            </a:r>
            <a:r>
              <a:rPr lang="en-US" sz="2800" dirty="0" err="1" smtClean="0"/>
              <a:t>Darilek</a:t>
            </a:r>
            <a:r>
              <a:rPr lang="en-US" sz="2800" dirty="0" smtClean="0"/>
              <a:t>, MS, CGC</a:t>
            </a:r>
          </a:p>
          <a:p>
            <a:pPr marL="0" indent="0" eaLnBrk="1" hangingPunct="1">
              <a:lnSpc>
                <a:spcPts val="2600"/>
              </a:lnSpc>
              <a:buFont typeface="Wingdings" pitchFamily="2" charset="2"/>
              <a:buNone/>
            </a:pPr>
            <a:r>
              <a:rPr lang="en-US" sz="1800" dirty="0" smtClean="0"/>
              <a:t>2015 Secretary/Treasurer</a:t>
            </a:r>
          </a:p>
          <a:p>
            <a:pPr marL="0" indent="0" eaLnBrk="1" hangingPunct="1">
              <a:lnSpc>
                <a:spcPts val="2600"/>
              </a:lnSpc>
              <a:buFont typeface="Wingdings" pitchFamily="2" charset="2"/>
              <a:buNone/>
            </a:pPr>
            <a:endParaRPr lang="en-US" sz="1800" dirty="0" smtClean="0"/>
          </a:p>
          <a:p>
            <a:pPr marL="0" indent="0" eaLnBrk="1" hangingPunct="1">
              <a:lnSpc>
                <a:spcPts val="2600"/>
              </a:lnSpc>
              <a:buFont typeface="Wingdings" pitchFamily="2" charset="2"/>
              <a:buNone/>
            </a:pPr>
            <a:r>
              <a:rPr lang="en-US" sz="2800" dirty="0" smtClean="0"/>
              <a:t>Meghan Carey</a:t>
            </a:r>
          </a:p>
          <a:p>
            <a:pPr marL="0" indent="0" eaLnBrk="1" hangingPunct="1">
              <a:lnSpc>
                <a:spcPts val="2600"/>
              </a:lnSpc>
              <a:buFont typeface="Wingdings" pitchFamily="2" charset="2"/>
              <a:buNone/>
            </a:pPr>
            <a:r>
              <a:rPr lang="en-US" sz="1800" dirty="0" smtClean="0"/>
              <a:t>Executive Director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pPr eaLnBrk="1" hangingPunct="1"/>
            <a:r>
              <a:rPr lang="en-US" sz="3600" dirty="0" smtClean="0"/>
              <a:t>Leading Voices Drawing Winners – Congratulations!</a:t>
            </a:r>
          </a:p>
        </p:txBody>
      </p:sp>
      <p:sp>
        <p:nvSpPr>
          <p:cNvPr id="77826" name="Rectangle 3"/>
          <p:cNvSpPr>
            <a:spLocks noGrp="1" noChangeArrowheads="1"/>
          </p:cNvSpPr>
          <p:nvPr>
            <p:ph sz="half" idx="1"/>
          </p:nvPr>
        </p:nvSpPr>
        <p:spPr>
          <a:xfrm>
            <a:off x="381000" y="2819400"/>
            <a:ext cx="4152900" cy="2819400"/>
          </a:xfrm>
        </p:spPr>
        <p:txBody>
          <a:bodyPr/>
          <a:lstStyle/>
          <a:p>
            <a:pPr eaLnBrk="1" hangingPunct="1">
              <a:lnSpc>
                <a:spcPct val="90000"/>
              </a:lnSpc>
              <a:buFont typeface="Wingdings" pitchFamily="2" charset="2"/>
              <a:buNone/>
            </a:pPr>
            <a:endParaRPr lang="en-US" dirty="0" smtClean="0"/>
          </a:p>
          <a:p>
            <a:pPr eaLnBrk="1" hangingPunct="1">
              <a:lnSpc>
                <a:spcPct val="150000"/>
              </a:lnSpc>
              <a:buFont typeface="Wingdings" pitchFamily="2" charset="2"/>
              <a:buNone/>
            </a:pPr>
            <a:endParaRPr lang="en-US" sz="1600" dirty="0" smtClean="0"/>
          </a:p>
        </p:txBody>
      </p:sp>
      <p:sp>
        <p:nvSpPr>
          <p:cNvPr id="7" name="TextBox 6"/>
          <p:cNvSpPr txBox="1"/>
          <p:nvPr/>
        </p:nvSpPr>
        <p:spPr>
          <a:xfrm>
            <a:off x="1283811" y="1525250"/>
            <a:ext cx="6638292" cy="954107"/>
          </a:xfrm>
          <a:prstGeom prst="rect">
            <a:avLst/>
          </a:prstGeom>
          <a:noFill/>
        </p:spPr>
        <p:txBody>
          <a:bodyPr wrap="none" rtlCol="0">
            <a:spAutoFit/>
          </a:bodyPr>
          <a:lstStyle/>
          <a:p>
            <a:pPr algn="ctr"/>
            <a:r>
              <a:rPr lang="en-US" sz="2800" dirty="0" smtClean="0">
                <a:latin typeface="+mn-lt"/>
              </a:rPr>
              <a:t>We had 222 leading voices nominations </a:t>
            </a:r>
          </a:p>
          <a:p>
            <a:pPr algn="ctr"/>
            <a:r>
              <a:rPr lang="en-US" sz="2800" dirty="0" smtClean="0">
                <a:latin typeface="+mn-lt"/>
              </a:rPr>
              <a:t>submitted this year!</a:t>
            </a:r>
            <a:endParaRPr lang="en-US" sz="2800" dirty="0"/>
          </a:p>
        </p:txBody>
      </p:sp>
      <p:sp>
        <p:nvSpPr>
          <p:cNvPr id="6" name="Rectangle 3"/>
          <p:cNvSpPr>
            <a:spLocks noGrp="1" noChangeArrowheads="1"/>
          </p:cNvSpPr>
          <p:nvPr>
            <p:ph sz="half" idx="1"/>
          </p:nvPr>
        </p:nvSpPr>
        <p:spPr>
          <a:xfrm>
            <a:off x="762000" y="2743200"/>
            <a:ext cx="8001000" cy="3429000"/>
          </a:xfrm>
        </p:spPr>
        <p:txBody>
          <a:bodyPr numCol="2"/>
          <a:lstStyle/>
          <a:p>
            <a:pPr eaLnBrk="1" hangingPunct="1">
              <a:lnSpc>
                <a:spcPct val="150000"/>
              </a:lnSpc>
            </a:pPr>
            <a:r>
              <a:rPr lang="en-US" sz="2000" dirty="0" err="1" smtClean="0"/>
              <a:t>Deepti</a:t>
            </a:r>
            <a:r>
              <a:rPr lang="en-US" sz="2000" dirty="0" smtClean="0"/>
              <a:t> </a:t>
            </a:r>
            <a:r>
              <a:rPr lang="en-US" sz="2000" dirty="0" err="1" smtClean="0"/>
              <a:t>Babu</a:t>
            </a:r>
            <a:endParaRPr lang="en-US" sz="2000" dirty="0" smtClean="0"/>
          </a:p>
          <a:p>
            <a:pPr eaLnBrk="1" hangingPunct="1">
              <a:lnSpc>
                <a:spcPct val="150000"/>
              </a:lnSpc>
            </a:pPr>
            <a:r>
              <a:rPr lang="en-US" sz="2000" dirty="0" smtClean="0"/>
              <a:t>Janice Berliner</a:t>
            </a:r>
          </a:p>
          <a:p>
            <a:pPr eaLnBrk="1" hangingPunct="1">
              <a:lnSpc>
                <a:spcPct val="150000"/>
              </a:lnSpc>
            </a:pPr>
            <a:r>
              <a:rPr lang="en-US" sz="2000" dirty="0" smtClean="0"/>
              <a:t>Katie Stoll</a:t>
            </a:r>
          </a:p>
          <a:p>
            <a:pPr eaLnBrk="1" hangingPunct="1">
              <a:lnSpc>
                <a:spcPct val="150000"/>
              </a:lnSpc>
            </a:pPr>
            <a:r>
              <a:rPr lang="en-US" sz="2000" dirty="0" smtClean="0"/>
              <a:t>Tanya </a:t>
            </a:r>
            <a:r>
              <a:rPr lang="en-US" sz="2000" dirty="0" err="1"/>
              <a:t>Bardakjian</a:t>
            </a:r>
            <a:r>
              <a:rPr lang="en-US" sz="2000" dirty="0"/>
              <a:t> </a:t>
            </a:r>
            <a:endParaRPr lang="en-US" sz="2000" dirty="0" smtClean="0"/>
          </a:p>
          <a:p>
            <a:pPr eaLnBrk="1" hangingPunct="1">
              <a:lnSpc>
                <a:spcPct val="150000"/>
              </a:lnSpc>
            </a:pPr>
            <a:r>
              <a:rPr lang="en-US" sz="2000" dirty="0" smtClean="0"/>
              <a:t>Joyce Turner</a:t>
            </a:r>
          </a:p>
          <a:p>
            <a:pPr eaLnBrk="1" hangingPunct="1">
              <a:lnSpc>
                <a:spcPct val="150000"/>
              </a:lnSpc>
            </a:pPr>
            <a:endParaRPr lang="en-US" sz="2000" dirty="0" smtClean="0"/>
          </a:p>
          <a:p>
            <a:pPr eaLnBrk="1" hangingPunct="1">
              <a:lnSpc>
                <a:spcPct val="150000"/>
              </a:lnSpc>
            </a:pPr>
            <a:endParaRPr lang="en-US" sz="2000" dirty="0"/>
          </a:p>
          <a:p>
            <a:pPr eaLnBrk="1" hangingPunct="1">
              <a:lnSpc>
                <a:spcPct val="150000"/>
              </a:lnSpc>
            </a:pPr>
            <a:r>
              <a:rPr lang="en-US" sz="2000" dirty="0" smtClean="0"/>
              <a:t>Amy </a:t>
            </a:r>
            <a:r>
              <a:rPr lang="en-US" sz="2000" dirty="0" err="1"/>
              <a:t>Gaviglio</a:t>
            </a:r>
            <a:endParaRPr lang="en-US" sz="2000" dirty="0"/>
          </a:p>
          <a:p>
            <a:pPr eaLnBrk="1" hangingPunct="1">
              <a:lnSpc>
                <a:spcPct val="150000"/>
              </a:lnSpc>
            </a:pPr>
            <a:r>
              <a:rPr lang="en-US" sz="2000" dirty="0"/>
              <a:t>Amy Poole</a:t>
            </a:r>
          </a:p>
          <a:p>
            <a:pPr eaLnBrk="1" hangingPunct="1">
              <a:lnSpc>
                <a:spcPct val="150000"/>
              </a:lnSpc>
            </a:pPr>
            <a:r>
              <a:rPr lang="en-US" sz="2000" dirty="0"/>
              <a:t>Flora </a:t>
            </a:r>
            <a:r>
              <a:rPr lang="en-US" sz="2000" dirty="0" err="1"/>
              <a:t>Poleshchuk</a:t>
            </a:r>
            <a:r>
              <a:rPr lang="en-US" sz="2000" dirty="0"/>
              <a:t> </a:t>
            </a:r>
            <a:endParaRPr lang="en-US" sz="2000" dirty="0" smtClean="0"/>
          </a:p>
          <a:p>
            <a:pPr eaLnBrk="1" hangingPunct="1">
              <a:lnSpc>
                <a:spcPct val="150000"/>
              </a:lnSpc>
            </a:pPr>
            <a:r>
              <a:rPr lang="en-US" sz="2000" dirty="0" smtClean="0"/>
              <a:t>Sara </a:t>
            </a:r>
            <a:r>
              <a:rPr lang="en-US" sz="2000" dirty="0" err="1"/>
              <a:t>Gilvary</a:t>
            </a:r>
            <a:endParaRPr lang="en-US" sz="2000" dirty="0"/>
          </a:p>
          <a:p>
            <a:pPr eaLnBrk="1" hangingPunct="1">
              <a:lnSpc>
                <a:spcPct val="150000"/>
              </a:lnSpc>
            </a:pPr>
            <a:r>
              <a:rPr lang="en-US" sz="2000" dirty="0"/>
              <a:t>Diana Tully</a:t>
            </a:r>
          </a:p>
          <a:p>
            <a:pPr eaLnBrk="1" hangingPunct="1">
              <a:lnSpc>
                <a:spcPct val="150000"/>
              </a:lnSpc>
            </a:pPr>
            <a:endParaRPr lang="en-US" sz="1800" dirty="0" smtClean="0"/>
          </a:p>
          <a:p>
            <a:pPr eaLnBrk="1" hangingPunct="1">
              <a:lnSpc>
                <a:spcPct val="150000"/>
              </a:lnSpc>
              <a:buNone/>
            </a:pPr>
            <a:endParaRPr lang="en-US" sz="1600" dirty="0" smtClean="0"/>
          </a:p>
        </p:txBody>
      </p:sp>
    </p:spTree>
    <p:extLst>
      <p:ext uri="{BB962C8B-B14F-4D97-AF65-F5344CB8AC3E}">
        <p14:creationId xmlns:p14="http://schemas.microsoft.com/office/powerpoint/2010/main" val="33094146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1000" y="609600"/>
            <a:ext cx="8458200" cy="5181600"/>
          </a:xfrm>
        </p:spPr>
        <p:txBody>
          <a:bodyPr/>
          <a:lstStyle/>
          <a:p>
            <a:pPr marL="0" indent="0" algn="ctr">
              <a:buNone/>
            </a:pPr>
            <a:r>
              <a:rPr lang="en-US" sz="4800" b="1" dirty="0" smtClean="0"/>
              <a:t>Thank you for your participation!</a:t>
            </a:r>
            <a:endParaRPr lang="en-US" sz="4800" b="1" dirty="0"/>
          </a:p>
        </p:txBody>
      </p:sp>
      <p:pic>
        <p:nvPicPr>
          <p:cNvPr id="870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0"/>
            <a:ext cx="6147707"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421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idx="4294967295"/>
          </p:nvPr>
        </p:nvSpPr>
        <p:spPr/>
        <p:txBody>
          <a:bodyPr/>
          <a:lstStyle/>
          <a:p>
            <a:pPr eaLnBrk="1" hangingPunct="1"/>
            <a:r>
              <a:rPr lang="en-US" sz="2800" dirty="0" smtClean="0"/>
              <a:t>2015  Board of Directors</a:t>
            </a:r>
          </a:p>
        </p:txBody>
      </p:sp>
      <p:sp>
        <p:nvSpPr>
          <p:cNvPr id="69634" name="Rectangle 3"/>
          <p:cNvSpPr>
            <a:spLocks noGrp="1" noChangeArrowheads="1"/>
          </p:cNvSpPr>
          <p:nvPr>
            <p:ph type="body" idx="4294967295"/>
          </p:nvPr>
        </p:nvSpPr>
        <p:spPr/>
        <p:txBody>
          <a:bodyPr/>
          <a:lstStyle/>
          <a:p>
            <a:pPr eaLnBrk="1" hangingPunct="1">
              <a:buFont typeface="Wingdings" pitchFamily="2" charset="2"/>
              <a:buNone/>
            </a:pPr>
            <a:r>
              <a:rPr lang="en-US" b="1" dirty="0" smtClean="0"/>
              <a:t>	</a:t>
            </a:r>
            <a:r>
              <a:rPr lang="en-US" sz="2300" b="1" dirty="0" smtClean="0"/>
              <a:t>Directors At Large</a:t>
            </a:r>
          </a:p>
          <a:p>
            <a:pPr eaLnBrk="1" hangingPunct="1">
              <a:buFont typeface="Wingdings" pitchFamily="2" charset="2"/>
              <a:buNone/>
            </a:pPr>
            <a:endParaRPr lang="en-US" sz="800" b="1" dirty="0" smtClean="0"/>
          </a:p>
          <a:p>
            <a:pPr eaLnBrk="1" hangingPunct="1">
              <a:defRPr/>
            </a:pPr>
            <a:r>
              <a:rPr lang="en-US" sz="2400" dirty="0"/>
              <a:t>Carrie Blout, MS, CGC</a:t>
            </a:r>
          </a:p>
          <a:p>
            <a:pPr eaLnBrk="1" hangingPunct="1">
              <a:defRPr/>
            </a:pPr>
            <a:r>
              <a:rPr lang="en-US" sz="2400" dirty="0" smtClean="0"/>
              <a:t>Erica </a:t>
            </a:r>
            <a:r>
              <a:rPr lang="en-US" sz="2400" dirty="0"/>
              <a:t>Ramos, MS, CGC</a:t>
            </a:r>
          </a:p>
          <a:p>
            <a:pPr eaLnBrk="1" hangingPunct="1">
              <a:defRPr/>
            </a:pPr>
            <a:r>
              <a:rPr lang="en-US" sz="2400" dirty="0"/>
              <a:t>Kaylene Ready, MS, CGC</a:t>
            </a:r>
          </a:p>
          <a:p>
            <a:pPr eaLnBrk="1" hangingPunct="1">
              <a:defRPr/>
            </a:pPr>
            <a:r>
              <a:rPr lang="en-US" sz="2400" dirty="0" smtClean="0"/>
              <a:t>Dan </a:t>
            </a:r>
            <a:r>
              <a:rPr lang="en-US" sz="2400" dirty="0"/>
              <a:t>Riconda, MS, CGC</a:t>
            </a:r>
          </a:p>
          <a:p>
            <a:pPr eaLnBrk="1" hangingPunct="1">
              <a:defRPr/>
            </a:pPr>
            <a:r>
              <a:rPr lang="en-US" sz="2400" dirty="0" smtClean="0"/>
              <a:t>Sara </a:t>
            </a:r>
            <a:r>
              <a:rPr lang="en-US" sz="2400" dirty="0"/>
              <a:t>Riordan, MS, CGC</a:t>
            </a:r>
          </a:p>
          <a:p>
            <a:pPr eaLnBrk="1" hangingPunct="1">
              <a:defRPr/>
            </a:pPr>
            <a:r>
              <a:rPr lang="en-US" sz="2400" dirty="0" smtClean="0"/>
              <a:t>Leigha </a:t>
            </a:r>
            <a:r>
              <a:rPr lang="en-US" sz="2400" dirty="0"/>
              <a:t>Senter, MS, </a:t>
            </a:r>
            <a:r>
              <a:rPr lang="en-US" sz="2400" dirty="0" smtClean="0"/>
              <a:t>CGC</a:t>
            </a:r>
            <a:endParaRPr lang="en-US" sz="2400" dirty="0"/>
          </a:p>
          <a:p>
            <a:pPr eaLnBrk="1" hangingPunct="1">
              <a:defRPr/>
            </a:pPr>
            <a:r>
              <a:rPr lang="en-US" sz="2400" dirty="0" smtClean="0"/>
              <a:t>Quinn </a:t>
            </a:r>
            <a:r>
              <a:rPr lang="en-US" sz="2400" dirty="0"/>
              <a:t>Stein, MS, </a:t>
            </a:r>
            <a:r>
              <a:rPr lang="en-US" sz="2400" dirty="0" smtClean="0"/>
              <a:t>CGC</a:t>
            </a:r>
          </a:p>
          <a:p>
            <a:pPr eaLnBrk="1" hangingPunct="1">
              <a:defRPr/>
            </a:pPr>
            <a:endParaRPr lang="en-US" sz="2400" dirty="0"/>
          </a:p>
          <a:p>
            <a:pPr eaLnBrk="1" hangingPunct="1"/>
            <a:endParaRPr lang="en-US" sz="2400" dirty="0" smtClean="0"/>
          </a:p>
          <a:p>
            <a:pPr eaLnBrk="1" hangingPunct="1"/>
            <a:endParaRPr lang="en-US" sz="2400" dirty="0" smtClean="0"/>
          </a:p>
          <a:p>
            <a:pPr eaLnBrk="1" hangingPunct="1"/>
            <a:endParaRPr lang="en-US" sz="2300" dirty="0" smtClean="0"/>
          </a:p>
        </p:txBody>
      </p:sp>
    </p:spTree>
    <p:extLst>
      <p:ext uri="{BB962C8B-B14F-4D97-AF65-F5344CB8AC3E}">
        <p14:creationId xmlns:p14="http://schemas.microsoft.com/office/powerpoint/2010/main" val="3534432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2"/>
          <p:cNvSpPr txBox="1">
            <a:spLocks noChangeArrowheads="1"/>
          </p:cNvSpPr>
          <p:nvPr/>
        </p:nvSpPr>
        <p:spPr bwMode="auto">
          <a:xfrm>
            <a:off x="866392" y="2851944"/>
            <a:ext cx="1620838" cy="396875"/>
          </a:xfrm>
          <a:prstGeom prst="rect">
            <a:avLst/>
          </a:prstGeom>
          <a:noFill/>
          <a:ln w="9525">
            <a:noFill/>
            <a:miter lim="800000"/>
            <a:headEnd/>
            <a:tailEnd/>
          </a:ln>
        </p:spPr>
        <p:txBody>
          <a:bodyPr>
            <a:spAutoFit/>
          </a:bodyPr>
          <a:lstStyle/>
          <a:p>
            <a:pPr algn="ctr" eaLnBrk="0" hangingPunct="0"/>
            <a:r>
              <a:rPr lang="en-US" sz="2000" dirty="0" smtClean="0">
                <a:latin typeface="Arial" charset="0"/>
              </a:rPr>
              <a:t>Carrie</a:t>
            </a:r>
            <a:endParaRPr lang="en-US" sz="2000" dirty="0">
              <a:latin typeface="Arial" charset="0"/>
            </a:endParaRPr>
          </a:p>
        </p:txBody>
      </p:sp>
      <p:sp>
        <p:nvSpPr>
          <p:cNvPr id="71682" name="Text Box 3"/>
          <p:cNvSpPr txBox="1">
            <a:spLocks noChangeArrowheads="1"/>
          </p:cNvSpPr>
          <p:nvPr/>
        </p:nvSpPr>
        <p:spPr bwMode="auto">
          <a:xfrm>
            <a:off x="1465550" y="5790012"/>
            <a:ext cx="1916326" cy="396875"/>
          </a:xfrm>
          <a:prstGeom prst="rect">
            <a:avLst/>
          </a:prstGeom>
          <a:noFill/>
          <a:ln w="9525">
            <a:noFill/>
            <a:miter lim="800000"/>
            <a:headEnd/>
            <a:tailEnd/>
          </a:ln>
        </p:spPr>
        <p:txBody>
          <a:bodyPr wrap="square">
            <a:spAutoFit/>
          </a:bodyPr>
          <a:lstStyle/>
          <a:p>
            <a:pPr algn="ctr" eaLnBrk="0" hangingPunct="0"/>
            <a:r>
              <a:rPr lang="en-US" sz="2000" dirty="0" smtClean="0">
                <a:latin typeface="Arial" charset="0"/>
              </a:rPr>
              <a:t>Sara</a:t>
            </a:r>
            <a:endParaRPr lang="en-US" sz="2000" dirty="0">
              <a:latin typeface="Arial" charset="0"/>
            </a:endParaRPr>
          </a:p>
        </p:txBody>
      </p:sp>
      <p:sp>
        <p:nvSpPr>
          <p:cNvPr id="71683" name="Text Box 4"/>
          <p:cNvSpPr txBox="1">
            <a:spLocks noChangeArrowheads="1"/>
          </p:cNvSpPr>
          <p:nvPr/>
        </p:nvSpPr>
        <p:spPr bwMode="auto">
          <a:xfrm>
            <a:off x="2743200" y="2849561"/>
            <a:ext cx="1573645" cy="396875"/>
          </a:xfrm>
          <a:prstGeom prst="rect">
            <a:avLst/>
          </a:prstGeom>
          <a:noFill/>
          <a:ln w="9525">
            <a:noFill/>
            <a:miter lim="800000"/>
            <a:headEnd/>
            <a:tailEnd/>
          </a:ln>
        </p:spPr>
        <p:txBody>
          <a:bodyPr wrap="square">
            <a:spAutoFit/>
          </a:bodyPr>
          <a:lstStyle/>
          <a:p>
            <a:pPr algn="ctr" eaLnBrk="0" hangingPunct="0"/>
            <a:r>
              <a:rPr lang="en-US" sz="2000" dirty="0" smtClean="0">
                <a:latin typeface="Arial" charset="0"/>
              </a:rPr>
              <a:t>Erica</a:t>
            </a:r>
            <a:endParaRPr lang="en-US" sz="2000" dirty="0">
              <a:latin typeface="Arial" charset="0"/>
            </a:endParaRPr>
          </a:p>
        </p:txBody>
      </p:sp>
      <p:sp>
        <p:nvSpPr>
          <p:cNvPr id="71684" name="Text Box 5"/>
          <p:cNvSpPr txBox="1">
            <a:spLocks noChangeArrowheads="1"/>
          </p:cNvSpPr>
          <p:nvPr/>
        </p:nvSpPr>
        <p:spPr bwMode="auto">
          <a:xfrm>
            <a:off x="4679871" y="2851943"/>
            <a:ext cx="1962853" cy="396875"/>
          </a:xfrm>
          <a:prstGeom prst="rect">
            <a:avLst/>
          </a:prstGeom>
          <a:noFill/>
          <a:ln w="9525">
            <a:noFill/>
            <a:miter lim="800000"/>
            <a:headEnd/>
            <a:tailEnd/>
          </a:ln>
        </p:spPr>
        <p:txBody>
          <a:bodyPr wrap="square">
            <a:spAutoFit/>
          </a:bodyPr>
          <a:lstStyle/>
          <a:p>
            <a:pPr algn="ctr" eaLnBrk="0" hangingPunct="0"/>
            <a:r>
              <a:rPr lang="en-US" sz="2000" dirty="0" smtClean="0">
                <a:latin typeface="Arial" charset="0"/>
              </a:rPr>
              <a:t>Kaylene</a:t>
            </a:r>
            <a:endParaRPr lang="en-US" sz="2000" dirty="0">
              <a:latin typeface="Arial" charset="0"/>
            </a:endParaRPr>
          </a:p>
        </p:txBody>
      </p:sp>
      <p:sp>
        <p:nvSpPr>
          <p:cNvPr id="71685" name="Text Box 8"/>
          <p:cNvSpPr txBox="1">
            <a:spLocks noChangeArrowheads="1"/>
          </p:cNvSpPr>
          <p:nvPr/>
        </p:nvSpPr>
        <p:spPr bwMode="auto">
          <a:xfrm>
            <a:off x="6948369" y="2838268"/>
            <a:ext cx="1647825" cy="396875"/>
          </a:xfrm>
          <a:prstGeom prst="rect">
            <a:avLst/>
          </a:prstGeom>
          <a:noFill/>
          <a:ln w="9525">
            <a:noFill/>
            <a:miter lim="800000"/>
            <a:headEnd/>
            <a:tailEnd/>
          </a:ln>
        </p:spPr>
        <p:txBody>
          <a:bodyPr wrap="square">
            <a:spAutoFit/>
          </a:bodyPr>
          <a:lstStyle/>
          <a:p>
            <a:pPr algn="ctr" eaLnBrk="0" hangingPunct="0"/>
            <a:r>
              <a:rPr lang="en-US" sz="2000" dirty="0" smtClean="0">
                <a:latin typeface="Arial" charset="0"/>
              </a:rPr>
              <a:t>Dan</a:t>
            </a:r>
            <a:endParaRPr lang="en-US" sz="2000" dirty="0">
              <a:latin typeface="Arial" charset="0"/>
            </a:endParaRPr>
          </a:p>
        </p:txBody>
      </p:sp>
      <p:sp>
        <p:nvSpPr>
          <p:cNvPr id="71686" name="Text Box 9"/>
          <p:cNvSpPr txBox="1">
            <a:spLocks noChangeArrowheads="1"/>
          </p:cNvSpPr>
          <p:nvPr/>
        </p:nvSpPr>
        <p:spPr bwMode="auto">
          <a:xfrm>
            <a:off x="6158682" y="5765506"/>
            <a:ext cx="1991699" cy="396875"/>
          </a:xfrm>
          <a:prstGeom prst="rect">
            <a:avLst/>
          </a:prstGeom>
          <a:noFill/>
          <a:ln w="9525">
            <a:noFill/>
            <a:miter lim="800000"/>
            <a:headEnd/>
            <a:tailEnd/>
          </a:ln>
        </p:spPr>
        <p:txBody>
          <a:bodyPr wrap="square">
            <a:spAutoFit/>
          </a:bodyPr>
          <a:lstStyle/>
          <a:p>
            <a:pPr algn="ctr" eaLnBrk="0" hangingPunct="0"/>
            <a:r>
              <a:rPr lang="en-US" sz="2000" dirty="0" smtClean="0">
                <a:latin typeface="Arial" charset="0"/>
              </a:rPr>
              <a:t>Quinn</a:t>
            </a:r>
            <a:endParaRPr lang="en-US" sz="2000" dirty="0">
              <a:latin typeface="Arial" charset="0"/>
            </a:endParaRPr>
          </a:p>
        </p:txBody>
      </p:sp>
      <p:sp>
        <p:nvSpPr>
          <p:cNvPr id="71687" name="Text Box 10"/>
          <p:cNvSpPr txBox="1">
            <a:spLocks noChangeArrowheads="1"/>
          </p:cNvSpPr>
          <p:nvPr/>
        </p:nvSpPr>
        <p:spPr bwMode="auto">
          <a:xfrm>
            <a:off x="3622903" y="5749307"/>
            <a:ext cx="2101956" cy="396875"/>
          </a:xfrm>
          <a:prstGeom prst="rect">
            <a:avLst/>
          </a:prstGeom>
          <a:noFill/>
          <a:ln w="9525">
            <a:noFill/>
            <a:miter lim="800000"/>
            <a:headEnd/>
            <a:tailEnd/>
          </a:ln>
        </p:spPr>
        <p:txBody>
          <a:bodyPr wrap="square">
            <a:spAutoFit/>
          </a:bodyPr>
          <a:lstStyle/>
          <a:p>
            <a:pPr algn="ctr" eaLnBrk="0" hangingPunct="0"/>
            <a:r>
              <a:rPr lang="en-US" sz="2000" dirty="0" smtClean="0">
                <a:latin typeface="Arial" charset="0"/>
              </a:rPr>
              <a:t>Leigha</a:t>
            </a:r>
            <a:endParaRPr lang="en-US" sz="2000" dirty="0">
              <a:latin typeface="Arial" charset="0"/>
            </a:endParaRPr>
          </a:p>
        </p:txBody>
      </p:sp>
      <p:pic>
        <p:nvPicPr>
          <p:cNvPr id="86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723084"/>
            <a:ext cx="1591243" cy="212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324" t="13813" r="14820"/>
          <a:stretch/>
        </p:blipFill>
        <p:spPr bwMode="auto">
          <a:xfrm>
            <a:off x="3622903" y="3731562"/>
            <a:ext cx="2101956" cy="201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790" b="20671"/>
          <a:stretch/>
        </p:blipFill>
        <p:spPr bwMode="auto">
          <a:xfrm>
            <a:off x="6158683" y="3731564"/>
            <a:ext cx="1991699" cy="201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051"/>
          <a:stretch/>
        </p:blipFill>
        <p:spPr bwMode="auto">
          <a:xfrm>
            <a:off x="4684868" y="581400"/>
            <a:ext cx="2003854" cy="2291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0098" y="578902"/>
            <a:ext cx="1773426" cy="221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65550" y="3391805"/>
            <a:ext cx="1916327" cy="238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4937" t="15816" r="22180" b="22251"/>
          <a:stretch/>
        </p:blipFill>
        <p:spPr bwMode="auto">
          <a:xfrm>
            <a:off x="6911816" y="736156"/>
            <a:ext cx="1673656" cy="211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3793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p:txBody>
          <a:bodyPr/>
          <a:lstStyle/>
          <a:p>
            <a:pPr eaLnBrk="1" hangingPunct="1"/>
            <a:r>
              <a:rPr lang="en-US" sz="2800" dirty="0" smtClean="0"/>
              <a:t>Welcome New Members of the </a:t>
            </a:r>
            <a:br>
              <a:rPr lang="en-US" sz="2800" dirty="0" smtClean="0"/>
            </a:br>
            <a:r>
              <a:rPr lang="en-US" sz="2800" dirty="0" smtClean="0"/>
              <a:t>2016 NSGC Board of Directors!</a:t>
            </a:r>
          </a:p>
        </p:txBody>
      </p:sp>
      <p:sp>
        <p:nvSpPr>
          <p:cNvPr id="180226" name="Rectangle 3"/>
          <p:cNvSpPr>
            <a:spLocks noGrp="1" noChangeArrowheads="1"/>
          </p:cNvSpPr>
          <p:nvPr>
            <p:ph type="body" idx="4294967295"/>
          </p:nvPr>
        </p:nvSpPr>
        <p:spPr/>
        <p:txBody>
          <a:bodyPr/>
          <a:lstStyle/>
          <a:p>
            <a:pPr eaLnBrk="1" hangingPunct="1">
              <a:defRPr/>
            </a:pPr>
            <a:endParaRPr lang="en-US" dirty="0" smtClean="0"/>
          </a:p>
          <a:p>
            <a:pPr eaLnBrk="1" hangingPunct="1">
              <a:defRPr/>
            </a:pPr>
            <a:r>
              <a:rPr lang="en-US" dirty="0" smtClean="0"/>
              <a:t>President-Elect: Mary Freivogel, MS, CGC</a:t>
            </a:r>
          </a:p>
          <a:p>
            <a:pPr eaLnBrk="1" hangingPunct="1">
              <a:defRPr/>
            </a:pPr>
            <a:endParaRPr lang="en-US" dirty="0" smtClean="0"/>
          </a:p>
          <a:p>
            <a:pPr eaLnBrk="1" hangingPunct="1">
              <a:defRPr/>
            </a:pPr>
            <a:r>
              <a:rPr lang="en-US" dirty="0" smtClean="0"/>
              <a:t>Secretary-Treasurer Elect: Monica Marvin, MS</a:t>
            </a:r>
            <a:r>
              <a:rPr lang="en-US" dirty="0"/>
              <a:t>, CGC</a:t>
            </a:r>
            <a:endParaRPr lang="en-US" dirty="0" smtClean="0"/>
          </a:p>
          <a:p>
            <a:pPr eaLnBrk="1" hangingPunct="1">
              <a:defRPr/>
            </a:pPr>
            <a:endParaRPr lang="en-US" dirty="0" smtClean="0"/>
          </a:p>
          <a:p>
            <a:pPr eaLnBrk="1" hangingPunct="1">
              <a:defRPr/>
            </a:pPr>
            <a:r>
              <a:rPr lang="en-US" dirty="0"/>
              <a:t>Director At Large: MaryAnn Campion, MS, </a:t>
            </a:r>
            <a:r>
              <a:rPr lang="en-US" dirty="0" smtClean="0"/>
              <a:t>CGC</a:t>
            </a:r>
          </a:p>
          <a:p>
            <a:pPr eaLnBrk="1" hangingPunct="1">
              <a:defRPr/>
            </a:pPr>
            <a:endParaRPr lang="en-US" dirty="0"/>
          </a:p>
          <a:p>
            <a:pPr eaLnBrk="1" hangingPunct="1">
              <a:defRPr/>
            </a:pPr>
            <a:r>
              <a:rPr lang="en-US" dirty="0" smtClean="0"/>
              <a:t>Director At Large: Katie Dunn, MS, LCGC</a:t>
            </a:r>
          </a:p>
          <a:p>
            <a:pPr eaLnBrk="1" hangingPunct="1">
              <a:defRPr/>
            </a:pPr>
            <a:endParaRPr lang="en-US" dirty="0" smtClean="0"/>
          </a:p>
          <a:p>
            <a:pPr eaLnBrk="1" hangingPunct="1">
              <a:defRPr/>
            </a:pPr>
            <a:r>
              <a:rPr lang="en-US" dirty="0" smtClean="0"/>
              <a:t>Director At Large: Erynn Gordon, MS, CGC</a:t>
            </a:r>
          </a:p>
          <a:p>
            <a:pPr marL="0" indent="0" eaLnBrk="1" hangingPunct="1">
              <a:buFont typeface="Wingdings" pitchFamily="2" charset="2"/>
              <a:buNone/>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2215366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2"/>
          <p:cNvSpPr txBox="1">
            <a:spLocks noChangeArrowheads="1"/>
          </p:cNvSpPr>
          <p:nvPr/>
        </p:nvSpPr>
        <p:spPr bwMode="auto">
          <a:xfrm>
            <a:off x="2174823" y="3051062"/>
            <a:ext cx="1676400" cy="396875"/>
          </a:xfrm>
          <a:prstGeom prst="rect">
            <a:avLst/>
          </a:prstGeom>
          <a:noFill/>
          <a:ln w="9525">
            <a:noFill/>
            <a:miter lim="800000"/>
            <a:headEnd/>
            <a:tailEnd/>
          </a:ln>
        </p:spPr>
        <p:txBody>
          <a:bodyPr wrap="square">
            <a:spAutoFit/>
          </a:bodyPr>
          <a:lstStyle/>
          <a:p>
            <a:pPr algn="ctr" eaLnBrk="0" hangingPunct="0"/>
            <a:r>
              <a:rPr lang="en-US" sz="2000" b="1" dirty="0" smtClean="0">
                <a:latin typeface="Arial" charset="0"/>
              </a:rPr>
              <a:t>Mary</a:t>
            </a:r>
            <a:endParaRPr lang="en-US" sz="2000" b="1" dirty="0">
              <a:latin typeface="Arial" charset="0"/>
            </a:endParaRPr>
          </a:p>
        </p:txBody>
      </p:sp>
      <p:sp>
        <p:nvSpPr>
          <p:cNvPr id="75779" name="Text Box 4"/>
          <p:cNvSpPr txBox="1">
            <a:spLocks noChangeArrowheads="1"/>
          </p:cNvSpPr>
          <p:nvPr/>
        </p:nvSpPr>
        <p:spPr bwMode="auto">
          <a:xfrm>
            <a:off x="5004375" y="3019832"/>
            <a:ext cx="2114268" cy="396875"/>
          </a:xfrm>
          <a:prstGeom prst="rect">
            <a:avLst/>
          </a:prstGeom>
          <a:noFill/>
          <a:ln w="9525">
            <a:noFill/>
            <a:miter lim="800000"/>
            <a:headEnd/>
            <a:tailEnd/>
          </a:ln>
        </p:spPr>
        <p:txBody>
          <a:bodyPr wrap="square">
            <a:spAutoFit/>
          </a:bodyPr>
          <a:lstStyle/>
          <a:p>
            <a:pPr algn="ctr" eaLnBrk="0" hangingPunct="0"/>
            <a:r>
              <a:rPr lang="en-US" sz="2000" b="1" dirty="0" smtClean="0">
                <a:latin typeface="Arial" charset="0"/>
              </a:rPr>
              <a:t>Monica</a:t>
            </a:r>
            <a:endParaRPr lang="en-US" sz="2000" b="1" dirty="0">
              <a:latin typeface="Arial" charset="0"/>
            </a:endParaRPr>
          </a:p>
        </p:txBody>
      </p:sp>
      <p:sp>
        <p:nvSpPr>
          <p:cNvPr id="75781" name="Text Box 5"/>
          <p:cNvSpPr txBox="1">
            <a:spLocks noChangeArrowheads="1"/>
          </p:cNvSpPr>
          <p:nvPr/>
        </p:nvSpPr>
        <p:spPr bwMode="auto">
          <a:xfrm>
            <a:off x="6061508" y="5878477"/>
            <a:ext cx="1697226" cy="396875"/>
          </a:xfrm>
          <a:prstGeom prst="rect">
            <a:avLst/>
          </a:prstGeom>
          <a:noFill/>
          <a:ln w="9525">
            <a:noFill/>
            <a:miter lim="800000"/>
            <a:headEnd/>
            <a:tailEnd/>
          </a:ln>
        </p:spPr>
        <p:txBody>
          <a:bodyPr wrap="square">
            <a:spAutoFit/>
          </a:bodyPr>
          <a:lstStyle/>
          <a:p>
            <a:pPr algn="ctr" eaLnBrk="0" hangingPunct="0"/>
            <a:r>
              <a:rPr lang="en-US" sz="2000" b="1" dirty="0" smtClean="0">
                <a:latin typeface="Arial" charset="0"/>
              </a:rPr>
              <a:t>Erynn</a:t>
            </a:r>
            <a:endParaRPr lang="en-US" sz="2000" b="1" dirty="0">
              <a:latin typeface="Arial" charset="0"/>
            </a:endParaRPr>
          </a:p>
        </p:txBody>
      </p:sp>
      <p:sp>
        <p:nvSpPr>
          <p:cNvPr id="75782" name="Text Box 6"/>
          <p:cNvSpPr txBox="1">
            <a:spLocks noChangeArrowheads="1"/>
          </p:cNvSpPr>
          <p:nvPr/>
        </p:nvSpPr>
        <p:spPr bwMode="auto">
          <a:xfrm>
            <a:off x="1246574" y="5841285"/>
            <a:ext cx="1644305" cy="396875"/>
          </a:xfrm>
          <a:prstGeom prst="rect">
            <a:avLst/>
          </a:prstGeom>
          <a:noFill/>
          <a:ln w="9525">
            <a:noFill/>
            <a:miter lim="800000"/>
            <a:headEnd/>
            <a:tailEnd/>
          </a:ln>
        </p:spPr>
        <p:txBody>
          <a:bodyPr wrap="square">
            <a:spAutoFit/>
          </a:bodyPr>
          <a:lstStyle/>
          <a:p>
            <a:pPr algn="ctr" eaLnBrk="0" hangingPunct="0"/>
            <a:r>
              <a:rPr lang="en-US" sz="2000" b="1" dirty="0" smtClean="0">
                <a:latin typeface="Arial" charset="0"/>
              </a:rPr>
              <a:t>MaryAnn</a:t>
            </a:r>
            <a:endParaRPr lang="en-US" sz="2000" b="1" dirty="0">
              <a:latin typeface="Arial" charset="0"/>
            </a:endParaRPr>
          </a:p>
        </p:txBody>
      </p:sp>
      <p:sp>
        <p:nvSpPr>
          <p:cNvPr id="17" name="Text Box 6"/>
          <p:cNvSpPr txBox="1">
            <a:spLocks noChangeArrowheads="1"/>
          </p:cNvSpPr>
          <p:nvPr/>
        </p:nvSpPr>
        <p:spPr bwMode="auto">
          <a:xfrm>
            <a:off x="3579344" y="5858774"/>
            <a:ext cx="1767633" cy="396875"/>
          </a:xfrm>
          <a:prstGeom prst="rect">
            <a:avLst/>
          </a:prstGeom>
          <a:noFill/>
          <a:ln w="9525">
            <a:noFill/>
            <a:miter lim="800000"/>
            <a:headEnd/>
            <a:tailEnd/>
          </a:ln>
        </p:spPr>
        <p:txBody>
          <a:bodyPr wrap="square">
            <a:spAutoFit/>
          </a:bodyPr>
          <a:lstStyle/>
          <a:p>
            <a:pPr algn="ctr" eaLnBrk="0" hangingPunct="0"/>
            <a:r>
              <a:rPr lang="en-US" sz="2000" b="1" dirty="0" smtClean="0">
                <a:latin typeface="Arial" charset="0"/>
              </a:rPr>
              <a:t>Katie</a:t>
            </a:r>
            <a:endParaRPr lang="en-US" sz="2000" b="1" dirty="0">
              <a:latin typeface="Arial" charset="0"/>
            </a:endParaRPr>
          </a:p>
        </p:txBody>
      </p:sp>
      <p:pic>
        <p:nvPicPr>
          <p:cNvPr id="84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29896"/>
            <a:ext cx="1676400" cy="2521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509" r="13829"/>
          <a:stretch/>
        </p:blipFill>
        <p:spPr bwMode="auto">
          <a:xfrm>
            <a:off x="5004375" y="521150"/>
            <a:ext cx="2114267" cy="2521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482" t="4642" r="6263"/>
          <a:stretch/>
        </p:blipFill>
        <p:spPr bwMode="auto">
          <a:xfrm>
            <a:off x="1246574" y="3521557"/>
            <a:ext cx="1644305" cy="2337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7"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5348" t="13075" r="9667" b="13198"/>
          <a:stretch/>
        </p:blipFill>
        <p:spPr bwMode="auto">
          <a:xfrm>
            <a:off x="3579345" y="3566165"/>
            <a:ext cx="1767632" cy="2292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8"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5794"/>
          <a:stretch/>
        </p:blipFill>
        <p:spPr bwMode="auto">
          <a:xfrm>
            <a:off x="6075250" y="3513310"/>
            <a:ext cx="1697226" cy="239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7747870"/>
      </p:ext>
    </p:extLst>
  </p:cSld>
  <p:clrMapOvr>
    <a:masterClrMapping/>
  </p:clrMapOvr>
</p:sld>
</file>

<file path=ppt/theme/theme1.xml><?xml version="1.0" encoding="utf-8"?>
<a:theme xmlns:a="http://schemas.openxmlformats.org/drawingml/2006/main" name="NSGC_Corp_PPT_Temp">
  <a:themeElements>
    <a:clrScheme name="NSGC_Corp_PPT_Temp 1">
      <a:dk1>
        <a:srgbClr val="000000"/>
      </a:dk1>
      <a:lt1>
        <a:srgbClr val="FFFFFF"/>
      </a:lt1>
      <a:dk2>
        <a:srgbClr val="131313"/>
      </a:dk2>
      <a:lt2>
        <a:srgbClr val="808080"/>
      </a:lt2>
      <a:accent1>
        <a:srgbClr val="0081C6"/>
      </a:accent1>
      <a:accent2>
        <a:srgbClr val="D06F1A"/>
      </a:accent2>
      <a:accent3>
        <a:srgbClr val="FFFFFF"/>
      </a:accent3>
      <a:accent4>
        <a:srgbClr val="000000"/>
      </a:accent4>
      <a:accent5>
        <a:srgbClr val="AAC1DF"/>
      </a:accent5>
      <a:accent6>
        <a:srgbClr val="BC6416"/>
      </a:accent6>
      <a:hlink>
        <a:srgbClr val="00502F"/>
      </a:hlink>
      <a:folHlink>
        <a:srgbClr val="9C928C"/>
      </a:folHlink>
    </a:clrScheme>
    <a:fontScheme name="NSGC_Corp_PPT_Te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SGC_Corp_PPT_Temp 1">
        <a:dk1>
          <a:srgbClr val="000000"/>
        </a:dk1>
        <a:lt1>
          <a:srgbClr val="FFFFFF"/>
        </a:lt1>
        <a:dk2>
          <a:srgbClr val="131313"/>
        </a:dk2>
        <a:lt2>
          <a:srgbClr val="808080"/>
        </a:lt2>
        <a:accent1>
          <a:srgbClr val="0081C6"/>
        </a:accent1>
        <a:accent2>
          <a:srgbClr val="D06F1A"/>
        </a:accent2>
        <a:accent3>
          <a:srgbClr val="FFFFFF"/>
        </a:accent3>
        <a:accent4>
          <a:srgbClr val="000000"/>
        </a:accent4>
        <a:accent5>
          <a:srgbClr val="AAC1DF"/>
        </a:accent5>
        <a:accent6>
          <a:srgbClr val="BC6416"/>
        </a:accent6>
        <a:hlink>
          <a:srgbClr val="00502F"/>
        </a:hlink>
        <a:folHlink>
          <a:srgbClr val="9C928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FFFFFF"/>
      </a:folHlink>
    </a:clrScheme>
    <a:fontScheme name="Custom Design">
      <a:majorFont>
        <a:latin typeface="Gill Sans M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bg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119063" marR="0" indent="-119063" algn="ctr" defTabSz="914400" rtl="0" eaLnBrk="1" fontAlgn="base" latinLnBrk="0" hangingPunct="1">
          <a:lnSpc>
            <a:spcPct val="80000"/>
          </a:lnSpc>
          <a:spcBef>
            <a:spcPct val="0"/>
          </a:spcBef>
          <a:spcAft>
            <a:spcPct val="0"/>
          </a:spcAft>
          <a:buClr>
            <a:schemeClr val="bg1"/>
          </a:buClr>
          <a:buSzPct val="100000"/>
          <a:buFontTx/>
          <a:buChar char="•"/>
          <a:tabLst/>
          <a:defRPr kumimoji="1" lang="en-US" sz="20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bg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119063" marR="0" indent="-119063" algn="ctr" defTabSz="914400" rtl="0" eaLnBrk="1" fontAlgn="base" latinLnBrk="0" hangingPunct="1">
          <a:lnSpc>
            <a:spcPct val="80000"/>
          </a:lnSpc>
          <a:spcBef>
            <a:spcPct val="0"/>
          </a:spcBef>
          <a:spcAft>
            <a:spcPct val="0"/>
          </a:spcAft>
          <a:buClr>
            <a:schemeClr val="bg1"/>
          </a:buClr>
          <a:buSzPct val="100000"/>
          <a:buFontTx/>
          <a:buChar char="•"/>
          <a:tabLst/>
          <a:defRPr kumimoji="1" lang="en-US" sz="20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dern Swiss">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outerShdw dist="38100" dir="5400000" algn="t" rotWithShape="0">
            <a:schemeClr val="bg2">
              <a:alpha val="20000"/>
            </a:schemeClr>
          </a:outerShdw>
        </a:effectLst>
      </a:spPr>
      <a:bodyPr rtlCol="0" anchor="ctr"/>
      <a:lstStyle>
        <a:defPPr algn="ctr">
          <a:lnSpc>
            <a:spcPct val="95000"/>
          </a:lnSpc>
          <a:defRPr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17395</TotalTime>
  <Words>2250</Words>
  <Application>Microsoft Office PowerPoint</Application>
  <PresentationFormat>On-screen Show (4:3)</PresentationFormat>
  <Paragraphs>664</Paragraphs>
  <Slides>57</Slides>
  <Notes>57</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57</vt:i4>
      </vt:variant>
    </vt:vector>
  </HeadingPairs>
  <TitlesOfParts>
    <vt:vector size="69" baseType="lpstr">
      <vt:lpstr>Arial</vt:lpstr>
      <vt:lpstr>Calibri</vt:lpstr>
      <vt:lpstr>Corbel</vt:lpstr>
      <vt:lpstr>Gill Sans MT</vt:lpstr>
      <vt:lpstr>Microsoft New Tai Lue</vt:lpstr>
      <vt:lpstr>Tahoma</vt:lpstr>
      <vt:lpstr>Times</vt:lpstr>
      <vt:lpstr>Wingdings</vt:lpstr>
      <vt:lpstr>NSGC_Corp_PPT_Temp</vt:lpstr>
      <vt:lpstr>Custom Design</vt:lpstr>
      <vt:lpstr>Modern Swiss</vt:lpstr>
      <vt:lpstr>Microsoft Excel 97-2003 Worksheet</vt:lpstr>
      <vt:lpstr>2015 NSGC Annual  Business Meeting</vt:lpstr>
      <vt:lpstr>Overview</vt:lpstr>
      <vt:lpstr>NSGC Volunteer Recognition</vt:lpstr>
      <vt:lpstr>2015 Board of Directors </vt:lpstr>
      <vt:lpstr>PowerPoint Presentation</vt:lpstr>
      <vt:lpstr>2015  Board of Directors</vt:lpstr>
      <vt:lpstr>PowerPoint Presentation</vt:lpstr>
      <vt:lpstr>Welcome New Members of the  2016 NSGC Board of Directors!</vt:lpstr>
      <vt:lpstr>PowerPoint Presentation</vt:lpstr>
      <vt:lpstr>2015 Committee Chairs and Vice Chairs</vt:lpstr>
      <vt:lpstr>2015 Special Interest Group (SIG) Chairs</vt:lpstr>
      <vt:lpstr>Thank you to all of NSGC’s dedicated volunteers  We could not do it without you! </vt:lpstr>
      <vt:lpstr>NSGC Strategic Initiatives</vt:lpstr>
      <vt:lpstr>Rolling Strategic Plan</vt:lpstr>
      <vt:lpstr>From Strategy to Action</vt:lpstr>
      <vt:lpstr>NSGC’s 2015 - 2017 Strategic Objectives</vt:lpstr>
      <vt:lpstr>2015 Public Relations </vt:lpstr>
      <vt:lpstr>Results by the Numbers</vt:lpstr>
      <vt:lpstr>Coverage by Topic</vt:lpstr>
      <vt:lpstr>Social Media </vt:lpstr>
      <vt:lpstr>Social Media</vt:lpstr>
      <vt:lpstr>NSGC Blog</vt:lpstr>
      <vt:lpstr>NSGC Leadership Development  </vt:lpstr>
      <vt:lpstr>Developing NSGC leaders</vt:lpstr>
      <vt:lpstr>Volunteer Leadership Program</vt:lpstr>
      <vt:lpstr>Leadership support from our management partner </vt:lpstr>
      <vt:lpstr>NSGC a leader among associations – again!</vt:lpstr>
      <vt:lpstr>2015 Nominations and Election Process &amp; Results </vt:lpstr>
      <vt:lpstr>NSGC Leadership:  Nominations and Elections</vt:lpstr>
      <vt:lpstr>NSGC Leadership:  Nominations and elections</vt:lpstr>
      <vt:lpstr>Data from 2015 nomination/election cycle</vt:lpstr>
      <vt:lpstr>Data from 2015 nominations/election</vt:lpstr>
      <vt:lpstr>PowerPoint Presentation</vt:lpstr>
      <vt:lpstr>NSGC Leadership:  Nominations and Elections</vt:lpstr>
      <vt:lpstr>Nominations:  Future directions</vt:lpstr>
      <vt:lpstr>2014 - 2015 Financial Report </vt:lpstr>
      <vt:lpstr>Financial Objectives in 2014</vt:lpstr>
      <vt:lpstr>NSGC Membership:  3,174 and Growing!</vt:lpstr>
      <vt:lpstr>Cash Assets as of December 31, 2014</vt:lpstr>
      <vt:lpstr>Sources of Revenue:  2014 Year-end</vt:lpstr>
      <vt:lpstr>Expense Distribution:  2014 Year-end</vt:lpstr>
      <vt:lpstr>NSGC Continues to Grow and Invest…</vt:lpstr>
      <vt:lpstr>Progress toward financial goals</vt:lpstr>
      <vt:lpstr>Where do we stand today?</vt:lpstr>
      <vt:lpstr>NSGC Publications Update</vt:lpstr>
      <vt:lpstr> Journal of Genetic Counseling</vt:lpstr>
      <vt:lpstr>Journal of Genetic Counseling Associate Editors</vt:lpstr>
      <vt:lpstr>Journal of Genetic Counseling data  September 30, 2014 through October 1, 2015</vt:lpstr>
      <vt:lpstr>Additional Journal of Genetic Counseling highlights</vt:lpstr>
      <vt:lpstr>Journal of Genetic Counseling</vt:lpstr>
      <vt:lpstr>Perspectives in Genetic Counseling</vt:lpstr>
      <vt:lpstr>Perspectives in Genetic Counseling</vt:lpstr>
      <vt:lpstr>Perspectives in Genetic Counseling Readership Data</vt:lpstr>
      <vt:lpstr>Perspectives in Genetic Counseling</vt:lpstr>
      <vt:lpstr>Question &amp; Answer Session</vt:lpstr>
      <vt:lpstr>Leading Voices Drawing Winners – Congratulations!</vt:lpstr>
      <vt:lpstr>PowerPoint Presentation</vt:lpstr>
    </vt:vector>
  </TitlesOfParts>
  <Company>SmithBucklin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 Slide</dc:title>
  <dc:creator>Creative Services</dc:creator>
  <cp:lastModifiedBy>CCR</cp:lastModifiedBy>
  <cp:revision>452</cp:revision>
  <cp:lastPrinted>2015-10-23T13:30:02Z</cp:lastPrinted>
  <dcterms:created xsi:type="dcterms:W3CDTF">2006-08-31T22:36:10Z</dcterms:created>
  <dcterms:modified xsi:type="dcterms:W3CDTF">2015-10-23T13:31:26Z</dcterms:modified>
</cp:coreProperties>
</file>